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8" r:id="rId2"/>
    <p:sldId id="256" r:id="rId3"/>
    <p:sldId id="257" r:id="rId4"/>
    <p:sldId id="262" r:id="rId5"/>
    <p:sldId id="273" r:id="rId6"/>
    <p:sldId id="263" r:id="rId7"/>
    <p:sldId id="274" r:id="rId8"/>
    <p:sldId id="267" r:id="rId9"/>
    <p:sldId id="268" r:id="rId10"/>
    <p:sldId id="272" r:id="rId11"/>
    <p:sldId id="278" r:id="rId12"/>
    <p:sldId id="281" r:id="rId13"/>
    <p:sldId id="282" r:id="rId14"/>
    <p:sldId id="286" r:id="rId15"/>
    <p:sldId id="287" r:id="rId16"/>
    <p:sldId id="296" r:id="rId17"/>
    <p:sldId id="297" r:id="rId18"/>
    <p:sldId id="295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90500" autoAdjust="0"/>
  </p:normalViewPr>
  <p:slideViewPr>
    <p:cSldViewPr>
      <p:cViewPr>
        <p:scale>
          <a:sx n="71" d="100"/>
          <a:sy n="71" d="100"/>
        </p:scale>
        <p:origin x="-1104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BEBD2-BDD7-472D-94E6-52D803EB98B1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E03E1-99E1-48EB-96BA-39C6C3EA49B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442913" y="3744913"/>
            <a:ext cx="7772400" cy="1470025"/>
          </a:xfrm>
        </p:spPr>
        <p:txBody>
          <a:bodyPr/>
          <a:lstStyle/>
          <a:p>
            <a:r>
              <a:rPr lang="pl-PL" sz="3200" b="1" dirty="0" smtClean="0"/>
              <a:t>Materiały pochodzą z Platformy Edukacyjnej Portalu </a:t>
            </a:r>
            <a:r>
              <a:rPr lang="pl-PL" sz="3200" b="1" dirty="0" err="1" smtClean="0"/>
              <a:t>www.szkolnictwo.pl</a:t>
            </a:r>
            <a:endParaRPr lang="pl-PL" sz="3200" b="1" dirty="0" smtClean="0"/>
          </a:p>
        </p:txBody>
      </p:sp>
      <p:sp>
        <p:nvSpPr>
          <p:cNvPr id="2051" name="pole tekstowe 4"/>
          <p:cNvSpPr txBox="1">
            <a:spLocks noChangeArrowheads="1"/>
          </p:cNvSpPr>
          <p:nvPr/>
        </p:nvSpPr>
        <p:spPr bwMode="auto">
          <a:xfrm>
            <a:off x="71438" y="6149975"/>
            <a:ext cx="9001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1438" algn="just"/>
            <a:r>
              <a:rPr lang="pl-PL" sz="1000" dirty="0">
                <a:latin typeface="+mj-lt"/>
              </a:rPr>
              <a:t>Wszelkie treści i zasoby edukacyjne publikowane na łamach Portalu </a:t>
            </a:r>
            <a:r>
              <a:rPr lang="pl-PL" sz="1000" dirty="0" err="1">
                <a:latin typeface="+mj-lt"/>
              </a:rPr>
              <a:t>www.szkolnictwo.pl</a:t>
            </a:r>
            <a:r>
              <a:rPr lang="pl-PL" sz="1000" dirty="0">
                <a:latin typeface="+mj-lt"/>
              </a:rPr>
              <a:t>  mogą być wykorzystywane przez jego Użytkowników wyłącznie </a:t>
            </a:r>
            <a:br>
              <a:rPr lang="pl-PL" sz="1000" dirty="0">
                <a:latin typeface="+mj-lt"/>
              </a:rPr>
            </a:br>
            <a:r>
              <a:rPr lang="pl-PL" sz="1000" dirty="0">
                <a:latin typeface="+mj-lt"/>
              </a:rPr>
              <a:t>w zakresie własnego użytku osobistego oraz do użytku w szkołach podczas zajęć dydaktycznych. Kopiowanie, wprowadzanie zmian, przesyłanie, publiczne odtwarzanie </a:t>
            </a:r>
            <a:br>
              <a:rPr lang="pl-PL" sz="1000" dirty="0">
                <a:latin typeface="+mj-lt"/>
              </a:rPr>
            </a:br>
            <a:r>
              <a:rPr lang="pl-PL" sz="1000" dirty="0">
                <a:latin typeface="+mj-lt"/>
              </a:rPr>
              <a:t>i wszelkie wykorzystywanie tych treści do </a:t>
            </a:r>
            <a:r>
              <a:rPr lang="pl-PL" sz="1000" b="1" dirty="0">
                <a:latin typeface="+mj-lt"/>
              </a:rPr>
              <a:t>celów komercyjnych </a:t>
            </a:r>
            <a:r>
              <a:rPr lang="pl-PL" sz="1000" dirty="0">
                <a:latin typeface="+mj-lt"/>
              </a:rPr>
              <a:t>jest niedozwolone. Plik można dowolnie modernizować na potrzeby własne oraz do wykorzystania </a:t>
            </a:r>
            <a:br>
              <a:rPr lang="pl-PL" sz="1000" dirty="0">
                <a:latin typeface="+mj-lt"/>
              </a:rPr>
            </a:br>
            <a:r>
              <a:rPr lang="pl-PL" sz="1000" dirty="0">
                <a:latin typeface="+mj-lt"/>
              </a:rPr>
              <a:t>w szkołach podczas zajęć dydaktycznych.</a:t>
            </a:r>
          </a:p>
        </p:txBody>
      </p:sp>
      <p:pic>
        <p:nvPicPr>
          <p:cNvPr id="2052" name="Obraz 5" descr="ksiazk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642938"/>
            <a:ext cx="2860675" cy="269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s(t)</a:t>
            </a:r>
            <a:endParaRPr lang="pl-PL" sz="4000" dirty="0">
              <a:latin typeface="+mn-lt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57158" y="3571876"/>
            <a:ext cx="82868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Powyższy wykres przedstawia zależność drogi przebytej przez Janka podczas pieszej wycieczki od czasu.</a:t>
            </a:r>
          </a:p>
          <a:p>
            <a:pPr algn="just"/>
            <a:endParaRPr lang="pl-PL" sz="800" dirty="0" smtClean="0"/>
          </a:p>
          <a:p>
            <a:pPr algn="just"/>
            <a:r>
              <a:rPr lang="pl-PL" sz="2800" dirty="0" smtClean="0"/>
              <a:t>Ile kilometrów przeszedł Janek przez pierwszą godzinę?</a:t>
            </a:r>
          </a:p>
          <a:p>
            <a:pPr algn="just"/>
            <a:r>
              <a:rPr lang="pl-PL" sz="2800" dirty="0" smtClean="0"/>
              <a:t>O której godzinie Janek zorganizował pierwszy odpoczynek? Ile trwała ta przerwa w marszu?</a:t>
            </a:r>
          </a:p>
          <a:p>
            <a:pPr algn="just"/>
            <a:r>
              <a:rPr lang="pl-PL" sz="2800" dirty="0" smtClean="0"/>
              <a:t>Z jaką prędkością szedł Janek po drugim odpoczynku?</a:t>
            </a:r>
            <a:endParaRPr lang="pl-PL" sz="2800" dirty="0"/>
          </a:p>
        </p:txBody>
      </p:sp>
      <p:pic>
        <p:nvPicPr>
          <p:cNvPr id="5" name="Obraz 4" descr="rys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928670"/>
            <a:ext cx="6256276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s(t)</a:t>
            </a:r>
            <a:endParaRPr lang="pl-PL" sz="4000" dirty="0">
              <a:latin typeface="+mn-lt"/>
            </a:endParaRPr>
          </a:p>
        </p:txBody>
      </p:sp>
      <p:sp>
        <p:nvSpPr>
          <p:cNvPr id="14" name="Symbol zastępczy zawartości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60722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Zawszę należy zwracać uwagę na opis osi wykresu. Zauważ, że na tym wykresie oś pionowa przedstawia drogę przebytą przez Janka a oś pozioma przedstawia godzinę, a nie czas upływający od rozpoczęcia ruchu.</a:t>
            </a:r>
          </a:p>
          <a:p>
            <a:pPr marL="0" indent="0" algn="just">
              <a:buNone/>
            </a:pPr>
            <a:endParaRPr lang="pl-PL" sz="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2800" dirty="0" smtClean="0"/>
              <a:t>Ile kilometrów przeszedł Janek przez pierwszą godzinę?</a:t>
            </a:r>
          </a:p>
          <a:p>
            <a:pPr marL="0" indent="0" algn="just">
              <a:buNone/>
            </a:pPr>
            <a:endParaRPr lang="pl-PL" sz="2800" dirty="0" smtClean="0">
              <a:cs typeface="Times New Roman" pitchFamily="18" charset="0"/>
            </a:endParaRPr>
          </a:p>
        </p:txBody>
      </p:sp>
      <p:pic>
        <p:nvPicPr>
          <p:cNvPr id="5" name="Obraz 4" descr="rys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3357562"/>
            <a:ext cx="5924550" cy="2790825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6429388" y="3500438"/>
            <a:ext cx="2286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 smtClean="0"/>
              <a:t>Przez pierwszą godzinę wycieczki Janek przeszedł cztery kilometry.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56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s(t)</a:t>
            </a:r>
            <a:endParaRPr lang="pl-PL" sz="4000" dirty="0">
              <a:latin typeface="+mn-lt"/>
            </a:endParaRPr>
          </a:p>
        </p:txBody>
      </p:sp>
      <p:sp>
        <p:nvSpPr>
          <p:cNvPr id="14" name="Symbol zastępczy zawartości 2"/>
          <p:cNvSpPr>
            <a:spLocks noGrp="1"/>
          </p:cNvSpPr>
          <p:nvPr>
            <p:ph idx="1"/>
          </p:nvPr>
        </p:nvSpPr>
        <p:spPr>
          <a:xfrm>
            <a:off x="500034" y="642894"/>
            <a:ext cx="8229600" cy="62151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dirty="0" smtClean="0"/>
              <a:t>O której godzinie Janek zorganizował pierwszy odpoczynek? Ile trwała ta przerwa w marszu?</a:t>
            </a:r>
          </a:p>
          <a:p>
            <a:pPr marL="0" indent="0" algn="just">
              <a:buNone/>
            </a:pPr>
            <a:endParaRPr lang="pl-PL" sz="800" dirty="0" smtClean="0"/>
          </a:p>
          <a:p>
            <a:pPr marL="0" indent="0" algn="just">
              <a:buNone/>
            </a:pPr>
            <a:r>
              <a:rPr lang="pl-PL" sz="2800" dirty="0" smtClean="0"/>
              <a:t>Jak poznać na wykresie s(t) postój? Kiedy stoimy czas płynie a my nie pokonujemy żadnej odległości więc wykres s(t) nie rośnie ani nie maleje – jest </a:t>
            </a:r>
            <a:r>
              <a:rPr lang="pl-PL" sz="2800" u="sng" dirty="0" smtClean="0"/>
              <a:t>stały</a:t>
            </a:r>
            <a:r>
              <a:rPr lang="pl-PL" sz="2800" dirty="0" smtClean="0"/>
              <a:t>.</a:t>
            </a:r>
          </a:p>
        </p:txBody>
      </p:sp>
      <p:pic>
        <p:nvPicPr>
          <p:cNvPr id="5" name="Obraz 4" descr="rys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286124"/>
            <a:ext cx="5153025" cy="280035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643570" y="3857628"/>
            <a:ext cx="30718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Janek zorganizował pierwszy odpoczynek o godzinie 9:30, trwał on 30 minut.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s(t)</a:t>
            </a:r>
            <a:endParaRPr lang="pl-PL" sz="4000" dirty="0">
              <a:latin typeface="+mn-lt"/>
            </a:endParaRPr>
          </a:p>
        </p:txBody>
      </p:sp>
      <p:sp>
        <p:nvSpPr>
          <p:cNvPr id="14" name="Symbol zastępczy zawartości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607220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2800" dirty="0" smtClean="0"/>
              <a:t>Z jaką prędkością szedł Janek po drugim odpoczynku?</a:t>
            </a: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</p:txBody>
      </p:sp>
      <p:pic>
        <p:nvPicPr>
          <p:cNvPr id="7" name="Obraz 6" descr="rys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500174"/>
            <a:ext cx="5219700" cy="2552700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5786446" y="1500174"/>
            <a:ext cx="29289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 smtClean="0"/>
              <a:t>Należy z odpowiedniej części wykresu wybrać takie punkty, aby można było łatwo odczytać czas i odpowiadającą mu ilość przebytych</a:t>
            </a:r>
            <a:endParaRPr lang="pl-PL" sz="24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00034" y="4214818"/>
            <a:ext cx="821537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kilometrów. Jeśli wykres s(t) jest funkcją liniową, oznacza to, że mamy do czynienia z ruchem jednostajnym. Możemy skorzystać ze wzoru na drogę w</a:t>
            </a:r>
          </a:p>
          <a:p>
            <a:pPr algn="just"/>
            <a:endParaRPr lang="pl-PL" sz="800" dirty="0" smtClean="0"/>
          </a:p>
          <a:p>
            <a:pPr algn="just"/>
            <a:r>
              <a:rPr lang="pl-PL" sz="2800" dirty="0" smtClean="0"/>
              <a:t>tym ruchu:         lub pomyśleć: w ciągu 2 godzin Janek przeszedł 2 km, szedł więc z szybkością 1 km/h.</a:t>
            </a:r>
            <a:endParaRPr lang="pl-PL" sz="2800" dirty="0"/>
          </a:p>
        </p:txBody>
      </p:sp>
      <p:pic>
        <p:nvPicPr>
          <p:cNvPr id="10" name="Obraz 9" descr="wz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4546" y="5643578"/>
            <a:ext cx="742950" cy="600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DOPASUJ WYKRES DO NACZYNIA.</a:t>
            </a:r>
            <a:endParaRPr lang="pl-PL" sz="4000" dirty="0">
              <a:latin typeface="+mn-lt"/>
            </a:endParaRPr>
          </a:p>
        </p:txBody>
      </p:sp>
      <p:pic>
        <p:nvPicPr>
          <p:cNvPr id="9" name="Obraz 8" descr="rys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928670"/>
            <a:ext cx="5800725" cy="2914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pole tekstowe 9"/>
          <p:cNvSpPr txBox="1"/>
          <p:nvPr/>
        </p:nvSpPr>
        <p:spPr>
          <a:xfrm>
            <a:off x="428596" y="4286256"/>
            <a:ext cx="83582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Wykres przedstawiają zależność poziomu wody (h), wlewanej z jednakową intensywnością do naczyń o różnych kształtach, od czasu (t). </a:t>
            </a:r>
          </a:p>
          <a:p>
            <a:pPr algn="just"/>
            <a:r>
              <a:rPr lang="pl-PL" sz="2800" dirty="0" smtClean="0"/>
              <a:t>Dopasuj wykres do kształtu naczynia.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DOPASUJ WYKRES DO NACZYNIA.</a:t>
            </a:r>
            <a:endParaRPr lang="pl-PL" sz="4000" dirty="0">
              <a:latin typeface="+mn-lt"/>
            </a:endParaRPr>
          </a:p>
        </p:txBody>
      </p:sp>
      <p:sp>
        <p:nvSpPr>
          <p:cNvPr id="14" name="Symbol zastępczy zawartości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60722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endParaRPr lang="pl-PL" sz="2800" dirty="0" smtClean="0"/>
          </a:p>
          <a:p>
            <a:pPr marL="0" indent="0" algn="just">
              <a:buNone/>
            </a:pPr>
            <a:r>
              <a:rPr lang="pl-PL" sz="2800" dirty="0" smtClean="0"/>
              <a:t>Mamy tu dwie funkcje liniowe (B i D) i dwie nieliniowe (A i C). Przyjrzymy się najpierw funkcjom liniowym: w obu przypadkach poziom wody wzrasta proporcjonalnie do upływu czasu, jednak w przypadku funkcji B dzieje się to szybciej niż w przypadku funkcji D. </a:t>
            </a:r>
          </a:p>
        </p:txBody>
      </p:sp>
      <p:pic>
        <p:nvPicPr>
          <p:cNvPr id="6" name="Obraz 5" descr="rys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785794"/>
            <a:ext cx="5800725" cy="2914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DOPASUJ WYKRES DO NACZYNIA.</a:t>
            </a:r>
            <a:endParaRPr lang="pl-PL" sz="4000" dirty="0">
              <a:latin typeface="+mn-lt"/>
            </a:endParaRPr>
          </a:p>
        </p:txBody>
      </p:sp>
      <p:sp>
        <p:nvSpPr>
          <p:cNvPr id="14" name="Symbol zastępczy zawartości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60722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endParaRPr lang="pl-PL" sz="2800" dirty="0" smtClean="0"/>
          </a:p>
          <a:p>
            <a:pPr marL="0" indent="0" algn="just">
              <a:buNone/>
            </a:pPr>
            <a:r>
              <a:rPr lang="pl-PL" sz="2800" dirty="0" smtClean="0"/>
              <a:t>Przyjrzyjmy się naczyniom: poziom wody w 3 i 4 nie będzie wzrastał równomiernie, pozostają więc 1 i 2. W 1 poziom wody będzie wzrastał szybciej niż w 2 mamy więc pierwsze przyporządkowanie:</a:t>
            </a:r>
          </a:p>
          <a:p>
            <a:pPr marL="0" indent="0" algn="ctr">
              <a:buNone/>
            </a:pPr>
            <a:r>
              <a:rPr lang="pl-PL" sz="2800" dirty="0" smtClean="0"/>
              <a:t>B – 1</a:t>
            </a:r>
          </a:p>
          <a:p>
            <a:pPr marL="0" indent="0" algn="ctr">
              <a:buNone/>
            </a:pPr>
            <a:r>
              <a:rPr lang="pl-PL" sz="2800" dirty="0" smtClean="0"/>
              <a:t>D - 2</a:t>
            </a:r>
          </a:p>
        </p:txBody>
      </p:sp>
      <p:pic>
        <p:nvPicPr>
          <p:cNvPr id="6" name="Obraz 5" descr="rys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785794"/>
            <a:ext cx="5800725" cy="2914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DOPASUJ WYKRES DO NACZYNIA.</a:t>
            </a:r>
            <a:endParaRPr lang="pl-PL" sz="4000" dirty="0">
              <a:latin typeface="+mn-lt"/>
            </a:endParaRPr>
          </a:p>
        </p:txBody>
      </p:sp>
      <p:sp>
        <p:nvSpPr>
          <p:cNvPr id="14" name="Symbol zastępczy zawartości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60722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endParaRPr lang="pl-PL" sz="2800" dirty="0" smtClean="0"/>
          </a:p>
          <a:p>
            <a:pPr marL="0" indent="0" algn="just">
              <a:lnSpc>
                <a:spcPct val="110000"/>
              </a:lnSpc>
              <a:buNone/>
            </a:pPr>
            <a:r>
              <a:rPr lang="pl-PL" sz="2800" dirty="0" smtClean="0"/>
              <a:t>W naczyniu 3 poziom wody będzie najpierw rósł coraz szybciej, aby następnie zwolnić, w naczyniu 4 będzie odwrotnie. Wykres C jest bardziej „stromy” na początku, w dalszej części łagodnieje, więc pasuje on do naczynia 3. Mamy: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pl-PL" sz="2800" dirty="0" smtClean="0"/>
              <a:t>A – 4</a:t>
            </a:r>
          </a:p>
          <a:p>
            <a:pPr marL="0" indent="0" algn="ctr">
              <a:buNone/>
            </a:pPr>
            <a:r>
              <a:rPr lang="pl-PL" sz="2800" dirty="0" smtClean="0"/>
              <a:t>C - 3</a:t>
            </a:r>
          </a:p>
        </p:txBody>
      </p:sp>
      <p:pic>
        <p:nvPicPr>
          <p:cNvPr id="6" name="Obraz 5" descr="rys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785794"/>
            <a:ext cx="5800725" cy="2914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857232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PAMIĘTAJ.</a:t>
            </a:r>
            <a:endParaRPr lang="pl-PL" sz="4000" dirty="0">
              <a:latin typeface="+mn-lt"/>
            </a:endParaRPr>
          </a:p>
        </p:txBody>
      </p:sp>
      <p:sp>
        <p:nvSpPr>
          <p:cNvPr id="14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7864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Zadania z odczytywaniem danych z wykresów funkcji mogą być najłatwiejszymi zadaniami z jakimi przyjdzie Ci się zmierzyć musisz tylko pamiętać aby:</a:t>
            </a:r>
          </a:p>
          <a:p>
            <a:pPr marL="0" indent="0" algn="just"/>
            <a:r>
              <a:rPr lang="pl-PL" sz="2800" dirty="0" smtClean="0">
                <a:cs typeface="Times New Roman" pitchFamily="18" charset="0"/>
              </a:rPr>
              <a:t> dokładnie czytać opis wykresu</a:t>
            </a:r>
          </a:p>
          <a:p>
            <a:pPr marL="0" indent="0" algn="just"/>
            <a:r>
              <a:rPr lang="pl-PL" sz="2800" dirty="0" smtClean="0">
                <a:cs typeface="Times New Roman" pitchFamily="18" charset="0"/>
              </a:rPr>
              <a:t> zwracać uwagę na oznaczenia osi</a:t>
            </a:r>
          </a:p>
          <a:p>
            <a:pPr marL="0" indent="0" algn="just"/>
            <a:r>
              <a:rPr lang="pl-PL" sz="2800" dirty="0" smtClean="0">
                <a:cs typeface="Times New Roman" pitchFamily="18" charset="0"/>
              </a:rPr>
              <a:t> kiedy masz do dyspozycji większy obszar wykresu dobierać do odczytywania danych punkty, w których najłatwiej te dane odczytać</a:t>
            </a:r>
          </a:p>
          <a:p>
            <a:pPr marL="174625" indent="-174625" algn="just">
              <a:buNone/>
            </a:pPr>
            <a:endParaRPr lang="pl-PL" sz="2800" dirty="0" smtClean="0">
              <a:cs typeface="Times New Roman" pitchFamily="18" charset="0"/>
            </a:endParaRPr>
          </a:p>
        </p:txBody>
      </p:sp>
      <p:pic>
        <p:nvPicPr>
          <p:cNvPr id="1026" name="Picture 2" descr="C:\Users\Wolf\AppData\Local\Microsoft\Windows\Temporary Internet Files\Content.IE5\T6PLSMCI\MC90029847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4857760"/>
            <a:ext cx="1928826" cy="17689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24288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„Im więcej myślę o języku, tym bardziej zadziwia mnie, że ludzie w ogóle się rozumieją.”</a:t>
            </a:r>
            <a:br>
              <a:rPr lang="pl-PL" dirty="0" smtClean="0"/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214546" y="4857760"/>
            <a:ext cx="6400800" cy="1752600"/>
          </a:xfrm>
        </p:spPr>
        <p:txBody>
          <a:bodyPr/>
          <a:lstStyle/>
          <a:p>
            <a:pPr algn="r"/>
            <a:r>
              <a:rPr lang="pl-PL" i="1" dirty="0" smtClean="0">
                <a:solidFill>
                  <a:schemeClr val="tx1"/>
                </a:solidFill>
              </a:rPr>
              <a:t>Kurt </a:t>
            </a:r>
            <a:r>
              <a:rPr lang="pl-PL" i="1" dirty="0" err="1" smtClean="0">
                <a:solidFill>
                  <a:schemeClr val="tx1"/>
                </a:solidFill>
              </a:rPr>
              <a:t>Goedel</a:t>
            </a:r>
            <a:endParaRPr lang="pl-PL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357158" y="357166"/>
            <a:ext cx="842968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/>
              <a:t>ODCZYTYWANIE INFORMACJI Z WYKRESÓW FUNKCJI.</a:t>
            </a:r>
          </a:p>
          <a:p>
            <a:pPr algn="ctr"/>
            <a:endParaRPr lang="pl-PL" sz="4000" dirty="0"/>
          </a:p>
          <a:p>
            <a:pPr algn="just"/>
            <a:r>
              <a:rPr lang="pl-PL" sz="2800" dirty="0" smtClean="0"/>
              <a:t>Kiedy mamy do czynienia z wykresami funkcji, często nie wystarczy „techniczny” ich opis. Monotoniczność funkcji, miejsca zerowe, wartości i argumenty w praktyce mają swoje znaczenie.</a:t>
            </a:r>
            <a:endParaRPr lang="pl-PL" sz="2800" dirty="0"/>
          </a:p>
          <a:p>
            <a:endParaRPr lang="pl-PL" dirty="0"/>
          </a:p>
        </p:txBody>
      </p:sp>
      <p:pic>
        <p:nvPicPr>
          <p:cNvPr id="1026" name="Picture 2" descr="C:\Users\Wolf\AppData\Local\Microsoft\Windows\Temporary Internet Files\Content.IE5\Z0RCVNSA\MM90028667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4000504"/>
            <a:ext cx="1857388" cy="2455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smtClean="0"/>
              <a:t>v(t)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6143636" y="1214422"/>
            <a:ext cx="25003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Wykres obok przedstawia zależność szybkości od czasu w pewnym ruchu.</a:t>
            </a:r>
          </a:p>
        </p:txBody>
      </p:sp>
      <p:pic>
        <p:nvPicPr>
          <p:cNvPr id="7" name="Obraz 6" descr="rys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928670"/>
            <a:ext cx="6136428" cy="3811046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500034" y="4611231"/>
            <a:ext cx="82153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Kiedy ciało poruszało się ruchem jednostajnie przyspieszonym a kiedy jednostajnym?</a:t>
            </a:r>
          </a:p>
          <a:p>
            <a:pPr algn="just"/>
            <a:r>
              <a:rPr lang="pl-PL" sz="2800" dirty="0" smtClean="0"/>
              <a:t>Jaką drogę przebyło ciało między 6 a 8 sekundą ruchu?</a:t>
            </a:r>
          </a:p>
          <a:p>
            <a:pPr algn="just"/>
            <a:r>
              <a:rPr lang="pl-PL" sz="2800" dirty="0" smtClean="0"/>
              <a:t>Jaka była maksymalna szybkość tego ciała?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428596" y="857232"/>
            <a:ext cx="8286808" cy="57864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dirty="0" smtClean="0"/>
              <a:t>Kiedy ciało poruszało się ruchem jednostajnie przyspieszonym a kiedy jednostajnym?</a:t>
            </a:r>
          </a:p>
          <a:p>
            <a:pPr marL="0" indent="0" algn="just">
              <a:buNone/>
            </a:pPr>
            <a:endParaRPr lang="pl-PL" sz="800" dirty="0" smtClean="0"/>
          </a:p>
          <a:p>
            <a:pPr marL="0" indent="0" algn="just">
              <a:buNone/>
            </a:pPr>
            <a:r>
              <a:rPr lang="pl-PL" sz="2800" dirty="0" smtClean="0"/>
              <a:t>Nie trzeba być genialnym fizykiem, żeby odpowiedzieć na to pytanie. </a:t>
            </a:r>
          </a:p>
          <a:p>
            <a:pPr marL="0" indent="0" algn="just">
              <a:buNone/>
            </a:pPr>
            <a:r>
              <a:rPr lang="pl-PL" sz="2800" dirty="0" smtClean="0"/>
              <a:t>Ciało porusza się ruchem jednostajnie przyspieszonym, kiedy jego szybkość wzrasta w sposób ciągły – musimy więc znaleźć przedziały czasu, w których wykres przedstawia funkcję rosnącą. </a:t>
            </a:r>
          </a:p>
          <a:p>
            <a:pPr marL="0" indent="0" algn="just">
              <a:buNone/>
            </a:pPr>
            <a:r>
              <a:rPr lang="pl-PL" sz="2800" dirty="0" smtClean="0"/>
              <a:t>Ciało porusza się ruchem jednostajnym, kiedy porusza się ze stałą prędkością – musimy więc znaleźć przedział, w którym wykres przedstawia funkcję stałą.</a:t>
            </a:r>
          </a:p>
          <a:p>
            <a:pPr marL="0" indent="0" algn="just">
              <a:buNone/>
            </a:pPr>
            <a:endParaRPr lang="pl-PL" sz="800" dirty="0" smtClean="0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813"/>
          </a:xfrm>
        </p:spPr>
        <p:txBody>
          <a:bodyPr>
            <a:normAutofit/>
          </a:bodyPr>
          <a:lstStyle/>
          <a:p>
            <a:r>
              <a:rPr lang="pl-PL" b="1" dirty="0" smtClean="0"/>
              <a:t>v(t)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>
            <a:normAutofit/>
          </a:bodyPr>
          <a:lstStyle/>
          <a:p>
            <a:r>
              <a:rPr lang="pl-PL" b="1" dirty="0" smtClean="0"/>
              <a:t>v(t)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072066" y="785794"/>
            <a:ext cx="37147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Z wykresu wynika, że ciało poruszało się ruchem przyspieszonym w pierwszych czterech sekundach ruchu oraz od czwartej do szóstej sekundy ruchu – z innym przyspieszeniem.  </a:t>
            </a:r>
            <a:endParaRPr lang="pl-PL" sz="2800" dirty="0"/>
          </a:p>
        </p:txBody>
      </p:sp>
      <p:pic>
        <p:nvPicPr>
          <p:cNvPr id="5" name="Obraz 4" descr="rys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785794"/>
            <a:ext cx="4743450" cy="4000500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428596" y="4929198"/>
            <a:ext cx="8358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Z ruchem jednostajnym mamy do czynienia od szóstej do czternastej sekundy ruchu.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/>
          </a:bodyPr>
          <a:lstStyle/>
          <a:p>
            <a:r>
              <a:rPr lang="pl-PL" b="1" dirty="0" smtClean="0"/>
              <a:t>v(t)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28596" y="857232"/>
            <a:ext cx="82868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Jaką drogę przebyło ciało między 6 a 8 sekundą ruchu?</a:t>
            </a:r>
          </a:p>
          <a:p>
            <a:pPr algn="just"/>
            <a:endParaRPr lang="pl-PL" sz="800" dirty="0" smtClean="0"/>
          </a:p>
          <a:p>
            <a:pPr algn="just"/>
            <a:r>
              <a:rPr lang="pl-PL" sz="2800" dirty="0" smtClean="0"/>
              <a:t>Tu należy się wykazać znajomością wzorów na drogę w odpowiednim ruchu. Już wcześnie ustaliliśmy, że od szóstej sekundy ruchu ciało poruszało się ruchem jednostajnym, a wzór na drogę w ruchu jednostajnym to</a:t>
            </a:r>
          </a:p>
          <a:p>
            <a:pPr algn="ctr"/>
            <a:r>
              <a:rPr lang="pl-PL" sz="2800" dirty="0" smtClean="0"/>
              <a:t>s = </a:t>
            </a:r>
            <a:r>
              <a:rPr lang="pl-PL" sz="2800" dirty="0" err="1" smtClean="0"/>
              <a:t>vt</a:t>
            </a:r>
            <a:endParaRPr lang="pl-PL" sz="2800" dirty="0" smtClean="0"/>
          </a:p>
        </p:txBody>
      </p:sp>
      <p:pic>
        <p:nvPicPr>
          <p:cNvPr id="7" name="Obraz 6" descr="rys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457575"/>
            <a:ext cx="5438775" cy="3400425"/>
          </a:xfrm>
          <a:prstGeom prst="rect">
            <a:avLst/>
          </a:prstGeom>
        </p:spPr>
      </p:pic>
      <p:pic>
        <p:nvPicPr>
          <p:cNvPr id="8" name="Obraz 7" descr="wz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4429132"/>
            <a:ext cx="2657475" cy="819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v(t)</a:t>
            </a:r>
            <a:endParaRPr lang="pl-PL" sz="4000" dirty="0">
              <a:latin typeface="+mn-lt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00034" y="714356"/>
            <a:ext cx="828680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Jaka była maksymalna szybkość tego ciała?</a:t>
            </a:r>
          </a:p>
          <a:p>
            <a:pPr algn="just"/>
            <a:endParaRPr lang="pl-PL" sz="800" dirty="0" smtClean="0"/>
          </a:p>
          <a:p>
            <a:pPr algn="just"/>
            <a:r>
              <a:rPr lang="pl-PL" sz="2800" dirty="0" smtClean="0"/>
              <a:t>Inaczej postawione pytanie brzmi: jaka jest maksymalna wartość tej funkcji?</a:t>
            </a:r>
          </a:p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r>
              <a:rPr lang="pl-PL" sz="2800" dirty="0" smtClean="0"/>
              <a:t>Jak widać maksymalna szybkość, którą osiągnęło to ciało wynosi 10 m/s.</a:t>
            </a:r>
            <a:endParaRPr lang="pl-PL" sz="2800" dirty="0"/>
          </a:p>
        </p:txBody>
      </p:sp>
      <p:pic>
        <p:nvPicPr>
          <p:cNvPr id="5" name="Obraz 4" descr="rys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2428868"/>
            <a:ext cx="5400675" cy="2876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785794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Dlaczego v(t)?</a:t>
            </a:r>
            <a:endParaRPr lang="pl-PL" sz="4000" dirty="0">
              <a:latin typeface="+mn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428596" y="1142984"/>
            <a:ext cx="828680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Dlaczego tytuły poprzednich plansz to v(t) (czytaj „fał od te”)? Ponieważ przedstawiona na nich funkcja to funkcja szybkości (v) w zależności od czasu (t), a zgodnie ze standardem zapisujemy f(x) – gdzie litera f to symbol funkcji a litera x to symbol argumentu tej funkcji.</a:t>
            </a:r>
          </a:p>
          <a:p>
            <a:pPr algn="just"/>
            <a:endParaRPr lang="pl-PL" sz="800" u="sng" dirty="0" smtClean="0"/>
          </a:p>
          <a:p>
            <a:pPr algn="just"/>
            <a:r>
              <a:rPr lang="pl-PL" sz="2800" dirty="0" smtClean="0"/>
              <a:t>v(t) to jedna z najczęściej spotykanych funkcji z którymi przyjdzie Ci się zmierzyć na fizyce, inna to s(t) – zależność drogi od czasu.</a:t>
            </a:r>
            <a:endParaRPr lang="pl-PL" sz="2800" dirty="0"/>
          </a:p>
        </p:txBody>
      </p:sp>
      <p:pic>
        <p:nvPicPr>
          <p:cNvPr id="1026" name="Picture 2" descr="C:\Users\Wolf\AppData\Local\Microsoft\Windows\Temporary Internet Files\Content.IE5\VAQPINRK\MC90019817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4714884"/>
            <a:ext cx="1643074" cy="1817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8330</TotalTime>
  <Words>907</Words>
  <Application>Microsoft Office PowerPoint</Application>
  <PresentationFormat>Pokaz na ekranie (4:3)</PresentationFormat>
  <Paragraphs>102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Materiały pochodzą z Platformy Edukacyjnej Portalu www.szkolnictwo.pl</vt:lpstr>
      <vt:lpstr>„Im więcej myślę o języku, tym bardziej zadziwia mnie, że ludzie w ogóle się rozumieją.” </vt:lpstr>
      <vt:lpstr>Slajd 3</vt:lpstr>
      <vt:lpstr>v(t)</vt:lpstr>
      <vt:lpstr>v(t)</vt:lpstr>
      <vt:lpstr>v(t)</vt:lpstr>
      <vt:lpstr>v(t)</vt:lpstr>
      <vt:lpstr>v(t)</vt:lpstr>
      <vt:lpstr>Dlaczego v(t)?</vt:lpstr>
      <vt:lpstr>s(t)</vt:lpstr>
      <vt:lpstr>s(t)</vt:lpstr>
      <vt:lpstr>s(t)</vt:lpstr>
      <vt:lpstr>s(t)</vt:lpstr>
      <vt:lpstr>DOPASUJ WYKRES DO NACZYNIA.</vt:lpstr>
      <vt:lpstr>DOPASUJ WYKRES DO NACZYNIA.</vt:lpstr>
      <vt:lpstr>DOPASUJ WYKRES DO NACZYNIA.</vt:lpstr>
      <vt:lpstr>DOPASUJ WYKRES DO NACZYNIA.</vt:lpstr>
      <vt:lpstr>PAMIĘTAJ.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„Matematyka zawiera w sobie nie tylko prawdę, ale i najwyższe piękno – piękno chłodne i surowe, podobne do piękna rzeźby.”</dc:title>
  <dc:creator>Wolf</dc:creator>
  <cp:lastModifiedBy>xxx</cp:lastModifiedBy>
  <cp:revision>238</cp:revision>
  <dcterms:created xsi:type="dcterms:W3CDTF">2009-07-23T19:53:49Z</dcterms:created>
  <dcterms:modified xsi:type="dcterms:W3CDTF">2010-10-04T11:19:57Z</dcterms:modified>
</cp:coreProperties>
</file>