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1" r:id="rId2"/>
    <p:sldId id="256" r:id="rId3"/>
    <p:sldId id="257" r:id="rId4"/>
    <p:sldId id="258" r:id="rId5"/>
    <p:sldId id="260" r:id="rId6"/>
    <p:sldId id="283" r:id="rId7"/>
    <p:sldId id="261" r:id="rId8"/>
    <p:sldId id="259" r:id="rId9"/>
    <p:sldId id="275" r:id="rId10"/>
    <p:sldId id="276" r:id="rId11"/>
    <p:sldId id="284" r:id="rId12"/>
    <p:sldId id="269" r:id="rId13"/>
    <p:sldId id="270" r:id="rId14"/>
    <p:sldId id="280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0522" autoAdjust="0"/>
  </p:normalViewPr>
  <p:slideViewPr>
    <p:cSldViewPr>
      <p:cViewPr>
        <p:scale>
          <a:sx n="70" d="100"/>
          <a:sy n="70" d="100"/>
        </p:scale>
        <p:origin x="-1134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BEBD2-BDD7-472D-94E6-52D803EB98B1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E03E1-99E1-48EB-96BA-39C6C3EA49B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E03E1-99E1-48EB-96BA-39C6C3EA49BF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442913" y="3744913"/>
            <a:ext cx="7772400" cy="1470025"/>
          </a:xfrm>
        </p:spPr>
        <p:txBody>
          <a:bodyPr/>
          <a:lstStyle/>
          <a:p>
            <a:r>
              <a:rPr lang="pl-PL" sz="3200" b="1" dirty="0" smtClean="0"/>
              <a:t>Materiały pochodzą z Platformy Edukacyjnej Portalu </a:t>
            </a:r>
            <a:r>
              <a:rPr lang="pl-PL" sz="3200" b="1" dirty="0" err="1" smtClean="0"/>
              <a:t>www.szkolnictwo.pl</a:t>
            </a:r>
            <a:endParaRPr lang="pl-PL" sz="3200" b="1" dirty="0" smtClean="0"/>
          </a:p>
        </p:txBody>
      </p:sp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71438" y="6149975"/>
            <a:ext cx="900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8" algn="just"/>
            <a:r>
              <a:rPr lang="pl-PL" sz="1000" dirty="0">
                <a:latin typeface="+mj-lt"/>
              </a:rPr>
              <a:t>Wszelkie treści i zasoby edukacyjne publikowane na łamach Portalu </a:t>
            </a:r>
            <a:r>
              <a:rPr lang="pl-PL" sz="1000" dirty="0" err="1">
                <a:latin typeface="+mj-lt"/>
              </a:rPr>
              <a:t>www.szkolnictwo.pl</a:t>
            </a:r>
            <a:r>
              <a:rPr lang="pl-PL" sz="1000" dirty="0">
                <a:latin typeface="+mj-lt"/>
              </a:rPr>
              <a:t>  mogą być wykorzystywane przez jego Użytkowników wyłącznie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w zakresie własnego użytku osobistego oraz do użytku w szkołach podczas zajęć dydaktycznych. Kopiowanie, wprowadzanie zmian, przesyłanie, publiczne odtwarzanie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i wszelkie wykorzystywanie tych treści do </a:t>
            </a:r>
            <a:r>
              <a:rPr lang="pl-PL" sz="1000" b="1" dirty="0">
                <a:latin typeface="+mj-lt"/>
              </a:rPr>
              <a:t>celów komercyjnych </a:t>
            </a:r>
            <a:r>
              <a:rPr lang="pl-PL" sz="1000" dirty="0">
                <a:latin typeface="+mj-lt"/>
              </a:rPr>
              <a:t>jest niedozwolone. Plik można dowolnie modernizować na potrzeby własne oraz do wykorzystania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w szkołach podczas zajęć dydaktycznych.</a:t>
            </a:r>
          </a:p>
        </p:txBody>
      </p:sp>
      <p:pic>
        <p:nvPicPr>
          <p:cNvPr id="2052" name="Obraz 5" descr="ksiazk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42938"/>
            <a:ext cx="2860675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PRZYKŁADOWE ZADANIA.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1000108"/>
            <a:ext cx="82868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ZADANIE 2.</a:t>
            </a:r>
          </a:p>
          <a:p>
            <a:pPr algn="just"/>
            <a:r>
              <a:rPr lang="pl-PL" sz="2800" dirty="0" smtClean="0"/>
              <a:t>Oblicz miarę kąta </a:t>
            </a:r>
            <a:r>
              <a:rPr lang="el-GR" sz="2800" dirty="0" smtClean="0"/>
              <a:t>β</a:t>
            </a:r>
            <a:r>
              <a:rPr lang="pl-PL" sz="2800" dirty="0" smtClean="0"/>
              <a:t> wiedząc, że czerwona prosta jest styczna do okręgu.</a:t>
            </a:r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To zadanie jest bardzo podobne do poprzedniego, należy skorzystać z tych samych własności, jednakże rozwiązania nie widać na rysunku na pierwszy rzut oka.</a:t>
            </a:r>
          </a:p>
        </p:txBody>
      </p:sp>
      <p:pic>
        <p:nvPicPr>
          <p:cNvPr id="8" name="Obraz 7" descr="zad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285992"/>
            <a:ext cx="3000375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PRZYKŁADOWE ZADANIA.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857232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ZADANIE 2 – ciąg dalszy.</a:t>
            </a:r>
          </a:p>
          <a:p>
            <a:pPr algn="just"/>
            <a:r>
              <a:rPr lang="pl-PL" sz="2800" dirty="0" smtClean="0"/>
              <a:t>Na rysunku nie ma promienia, widoczny odcinek nie jest prostopadły do stycznej, ale możemy sobie dorysować promień…</a:t>
            </a:r>
          </a:p>
        </p:txBody>
      </p:sp>
      <p:pic>
        <p:nvPicPr>
          <p:cNvPr id="4" name="Obraz 3" descr="zad2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571744"/>
            <a:ext cx="3076575" cy="343852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500430" y="2214554"/>
            <a:ext cx="52149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Po dorysowaniu promienia (zielony kolor) otrzymaliśmy trójkąt równoramienny ABS (odcinek AS to też promień), zatem kąt ABS ma tę samą miarę co kąt BAS, czyli 29°. Miara kąta ASB to 180° - (29° + </a:t>
            </a:r>
            <a:r>
              <a:rPr lang="pl-PL" sz="2800" dirty="0" err="1" smtClean="0"/>
              <a:t>29</a:t>
            </a:r>
            <a:r>
              <a:rPr lang="pl-PL" sz="2800" dirty="0" smtClean="0"/>
              <a:t>°) = 122°. Możemy obliczyć teraz miarę kąta BSC: 180° - 122° = 58°. </a:t>
            </a:r>
          </a:p>
          <a:p>
            <a:pPr algn="just"/>
            <a:r>
              <a:rPr lang="pl-PL" sz="2800" dirty="0" smtClean="0"/>
              <a:t>Zatem </a:t>
            </a:r>
            <a:r>
              <a:rPr lang="el-GR" sz="2800" dirty="0" smtClean="0"/>
              <a:t>β</a:t>
            </a:r>
            <a:r>
              <a:rPr lang="pl-PL" sz="2800" dirty="0" smtClean="0"/>
              <a:t> = 180° - (90° + 58°) = 32°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3.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Oblicz długość odcinka SB </a:t>
            </a:r>
            <a:r>
              <a:rPr lang="pl-PL" sz="2800" dirty="0" smtClean="0"/>
              <a:t>wiedząc, że czerwona prosta jest styczna do okręgu.</a:t>
            </a:r>
            <a:endParaRPr lang="pl-PL" sz="2800" dirty="0" smtClean="0">
              <a:cs typeface="Times New Roman" pitchFamily="18" charset="0"/>
            </a:endParaRPr>
          </a:p>
        </p:txBody>
      </p:sp>
      <p:pic>
        <p:nvPicPr>
          <p:cNvPr id="6" name="Obraz 5" descr="zad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286124"/>
            <a:ext cx="3981450" cy="231457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500562" y="2500306"/>
            <a:ext cx="4214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>
                <a:cs typeface="Times New Roman" pitchFamily="18" charset="0"/>
              </a:rPr>
              <a:t>Promień tworzy ze styczną kąt 90° zatem trójkąt SAB jest prostokątny, możemy więc skorzystać z twierdzenia Pitagorasa.</a:t>
            </a:r>
          </a:p>
          <a:p>
            <a:pPr algn="just"/>
            <a:r>
              <a:rPr lang="pl-PL" sz="2800" dirty="0" smtClean="0">
                <a:cs typeface="Times New Roman" pitchFamily="18" charset="0"/>
              </a:rPr>
              <a:t>3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  <a:r>
              <a:rPr lang="pl-PL" sz="2800" dirty="0" smtClean="0">
                <a:cs typeface="Times New Roman" pitchFamily="18" charset="0"/>
              </a:rPr>
              <a:t> + 4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  <a:r>
              <a:rPr lang="pl-PL" sz="2800" dirty="0" smtClean="0">
                <a:cs typeface="Times New Roman" pitchFamily="18" charset="0"/>
              </a:rPr>
              <a:t> = |SB|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  <a:endParaRPr lang="pl-PL" sz="2800" dirty="0" smtClean="0">
              <a:cs typeface="Times New Roman" pitchFamily="18" charset="0"/>
            </a:endParaRPr>
          </a:p>
          <a:p>
            <a:pPr algn="just"/>
            <a:r>
              <a:rPr lang="pl-PL" sz="2800" dirty="0" smtClean="0">
                <a:cs typeface="Times New Roman" pitchFamily="18" charset="0"/>
              </a:rPr>
              <a:t>9 + 16 = |SB|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</a:p>
          <a:p>
            <a:pPr algn="just"/>
            <a:r>
              <a:rPr lang="pl-PL" sz="2800" dirty="0" smtClean="0">
                <a:cs typeface="Times New Roman" pitchFamily="18" charset="0"/>
              </a:rPr>
              <a:t>|SB|</a:t>
            </a:r>
            <a:r>
              <a:rPr lang="pl-PL" sz="2800" baseline="30000" dirty="0" smtClean="0">
                <a:cs typeface="Times New Roman" pitchFamily="18" charset="0"/>
              </a:rPr>
              <a:t>2 </a:t>
            </a:r>
            <a:r>
              <a:rPr lang="pl-PL" sz="2800" dirty="0" smtClean="0">
                <a:cs typeface="Times New Roman" pitchFamily="18" charset="0"/>
              </a:rPr>
              <a:t>= 25</a:t>
            </a:r>
          </a:p>
          <a:p>
            <a:pPr algn="just"/>
            <a:r>
              <a:rPr lang="pl-PL" sz="2800" dirty="0" smtClean="0">
                <a:cs typeface="Times New Roman" pitchFamily="18" charset="0"/>
              </a:rPr>
              <a:t>|SB|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6215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4.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Jaka jest odległość środka okręgu przedstawionego na rysunku od punktu przecięcia się stycznych do tego okręgu, jeśli jego promień jest równy 5.</a:t>
            </a: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Podobnie jak w poprzednim zadaniu, dla ułatwienia można dorysować na rysunku elementy, które ułatwią rozwiązanie zadania. Promienie są prostopadłe do stycznych i z tej własności należy skorzystać.</a:t>
            </a:r>
          </a:p>
        </p:txBody>
      </p:sp>
      <p:pic>
        <p:nvPicPr>
          <p:cNvPr id="6" name="Obraz 5" descr="zad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2857496"/>
            <a:ext cx="1828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4 – ciąg dalszy.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Po dorysowaniu promieni powstał kwadrat o boku długości 5. Odległość punktu przecięcia stycznych od środka okręgu jest równa długości przekątnej powstałego kwadratu, aby ją obliczyć korzystamy z twierdzenia Pitagorasa lub bezpośrednio ze wzoru na długość przekątnej kwadratu (                ).</a:t>
            </a:r>
          </a:p>
        </p:txBody>
      </p:sp>
      <p:pic>
        <p:nvPicPr>
          <p:cNvPr id="8" name="Obraz 7" descr="zad4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643050"/>
            <a:ext cx="1819275" cy="2038350"/>
          </a:xfrm>
          <a:prstGeom prst="rect">
            <a:avLst/>
          </a:prstGeom>
        </p:spPr>
      </p:pic>
      <p:pic>
        <p:nvPicPr>
          <p:cNvPr id="9" name="Obraz 8" descr="zad4_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5786454"/>
            <a:ext cx="1419225" cy="514350"/>
          </a:xfrm>
          <a:prstGeom prst="rect">
            <a:avLst/>
          </a:prstGeom>
        </p:spPr>
      </p:pic>
      <p:pic>
        <p:nvPicPr>
          <p:cNvPr id="10" name="Obraz 9" descr="zad4_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6215082"/>
            <a:ext cx="139065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5.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Spójrz na rysunek. Uzasadnij, że prosta AB jest styczna do okręgu o środku S.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Prostej nie ma na rysunku więc warto ją dorysować, dorysujemy też promień SA.</a:t>
            </a:r>
          </a:p>
        </p:txBody>
      </p:sp>
      <p:pic>
        <p:nvPicPr>
          <p:cNvPr id="7" name="Obraz 6" descr="zad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428868"/>
            <a:ext cx="4076700" cy="319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5 – ciąg dalszy.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3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Kąt SAB to kąt wpisany oparty na średnicy okręgu, jest to więc kąt prosty, z tego wynika, że promień SA jest prostopadły do prostej AB a więc jest ona styczna do okręgu o środku S.</a:t>
            </a:r>
          </a:p>
        </p:txBody>
      </p:sp>
      <p:pic>
        <p:nvPicPr>
          <p:cNvPr id="5" name="Obraz 4" descr="zad5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571612"/>
            <a:ext cx="3981450" cy="330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6.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Narysowana prosta jest styczna do okręgu. Oblicz długość odcinka x.</a:t>
            </a: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Wystarczy dorysować drugi promień  zadanie staje się proste.</a:t>
            </a:r>
          </a:p>
        </p:txBody>
      </p:sp>
      <p:pic>
        <p:nvPicPr>
          <p:cNvPr id="6" name="Obraz 5" descr="zad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357430"/>
            <a:ext cx="1838325" cy="1905000"/>
          </a:xfrm>
          <a:prstGeom prst="rect">
            <a:avLst/>
          </a:prstGeom>
        </p:spPr>
      </p:pic>
      <p:pic>
        <p:nvPicPr>
          <p:cNvPr id="7" name="Obraz 6" descr="zad6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4714884"/>
            <a:ext cx="195262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6 – ciąg dalszy.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Promień i styczna tworzą kąt prosty, więc do powstałego trójkąta można zastosować twierdzenie Pitagorasa: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6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  <a:r>
              <a:rPr lang="pl-PL" sz="2800" dirty="0" smtClean="0">
                <a:cs typeface="Times New Roman" pitchFamily="18" charset="0"/>
              </a:rPr>
              <a:t> + 8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  <a:r>
              <a:rPr lang="pl-PL" sz="2800" dirty="0" smtClean="0">
                <a:cs typeface="Times New Roman" pitchFamily="18" charset="0"/>
              </a:rPr>
              <a:t> = x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x</a:t>
            </a:r>
            <a:r>
              <a:rPr lang="pl-PL" sz="2800" baseline="30000" dirty="0" smtClean="0">
                <a:cs typeface="Times New Roman" pitchFamily="18" charset="0"/>
              </a:rPr>
              <a:t>2</a:t>
            </a:r>
            <a:r>
              <a:rPr lang="pl-PL" sz="2800" dirty="0" smtClean="0">
                <a:cs typeface="Times New Roman" pitchFamily="18" charset="0"/>
              </a:rPr>
              <a:t> = 100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x = 10</a:t>
            </a:r>
          </a:p>
        </p:txBody>
      </p:sp>
      <p:pic>
        <p:nvPicPr>
          <p:cNvPr id="7" name="Obraz 6" descr="zad6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643050"/>
            <a:ext cx="195262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PAMIĘTAJ.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800" dirty="0" smtClean="0">
                <a:cs typeface="Times New Roman" pitchFamily="18" charset="0"/>
              </a:rPr>
              <a:t>W zadaniach z geometrii nie zawszę widać wszystko na pierwszy rzut oka, czasem należy uzupełnić rysunek. </a:t>
            </a:r>
          </a:p>
          <a:p>
            <a:pPr marL="0" indent="0" algn="ctr">
              <a:buNone/>
            </a:pPr>
            <a:r>
              <a:rPr lang="pl-PL" sz="2800" dirty="0" smtClean="0">
                <a:cs typeface="Times New Roman" pitchFamily="18" charset="0"/>
              </a:rPr>
              <a:t>To co dorysujemy powinno pomagać nam skorzystać ze znanych nam własności danej figury.</a:t>
            </a:r>
          </a:p>
        </p:txBody>
      </p:sp>
      <p:pic>
        <p:nvPicPr>
          <p:cNvPr id="1026" name="Picture 2" descr="C:\Users\Wolf\AppData\Local\Microsoft\Windows\Temporary Internet Files\Content.IE5\JNIFUHZS\MP9004227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714752"/>
            <a:ext cx="2857496" cy="28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„Wystarczy przyjąć, że pi równa się 2,89 i z każdego koła można zrobić błędne koło.”</a:t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71670" y="4357694"/>
            <a:ext cx="6400800" cy="1752600"/>
          </a:xfrm>
        </p:spPr>
        <p:txBody>
          <a:bodyPr/>
          <a:lstStyle/>
          <a:p>
            <a:pPr algn="r"/>
            <a:r>
              <a:rPr lang="pl-PL" i="1" dirty="0" smtClean="0">
                <a:solidFill>
                  <a:schemeClr val="tx1"/>
                </a:solidFill>
              </a:rPr>
              <a:t>Eugene Ionesco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57158" y="357166"/>
            <a:ext cx="842968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WZAJEMNE POŁOŻENIE PROSTEJ I OKRĘGU.</a:t>
            </a:r>
          </a:p>
          <a:p>
            <a:pPr algn="ctr"/>
            <a:endParaRPr lang="pl-PL" sz="4000" dirty="0"/>
          </a:p>
          <a:p>
            <a:pPr algn="just"/>
            <a:r>
              <a:rPr lang="pl-PL" sz="2800" dirty="0" smtClean="0"/>
              <a:t>Koło i okrąg to figury geometryczne, których własności ludzi badają od wieków. Zadziwiające jest w jak wielu wzorach opisujących nasz świat występuje liczba </a:t>
            </a:r>
            <a:r>
              <a:rPr lang="el-GR" sz="2800" dirty="0" smtClean="0"/>
              <a:t>π</a:t>
            </a:r>
            <a:r>
              <a:rPr lang="pl-PL" sz="2800" dirty="0" smtClean="0"/>
              <a:t>, czyli stosunek długości okręgu do jego średnicy. Przyglądając się bliżej okręgom w połączeniu z innymi figurami geometrycznymi można dostrzec wiele ciekawych własności.</a:t>
            </a:r>
            <a:endParaRPr lang="pl-PL" sz="28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WZAJEMNE POŁOŻENIE PROSTEJ I OKRĘGU.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57158" y="3143248"/>
            <a:ext cx="8286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dirty="0" smtClean="0"/>
          </a:p>
          <a:p>
            <a:endParaRPr lang="pl-PL" sz="800" dirty="0" smtClean="0"/>
          </a:p>
          <a:p>
            <a:endParaRPr lang="pl-PL" sz="2800" dirty="0" smtClean="0"/>
          </a:p>
          <a:p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28596" y="1357298"/>
            <a:ext cx="828680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Prosta i okrąg mogą być położone względem siebie na 3 sposoby: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Prosta i okrąg nie mają punktów wspólnych – prosta jest </a:t>
            </a:r>
            <a:r>
              <a:rPr lang="pl-PL" sz="2800" b="1" dirty="0" smtClean="0"/>
              <a:t>zewnętrzną</a:t>
            </a:r>
            <a:r>
              <a:rPr lang="pl-PL" sz="2800" dirty="0" smtClean="0"/>
              <a:t> okręgu</a:t>
            </a:r>
          </a:p>
          <a:p>
            <a:pPr marL="514350" indent="-514350"/>
            <a:endParaRPr lang="pl-PL" sz="2800" dirty="0" smtClean="0"/>
          </a:p>
          <a:p>
            <a:pPr marL="514350" indent="-514350"/>
            <a:endParaRPr lang="pl-PL" sz="2800" dirty="0" smtClean="0"/>
          </a:p>
          <a:p>
            <a:pPr marL="514350" indent="-514350"/>
            <a:endParaRPr lang="pl-PL" sz="2800" dirty="0" smtClean="0"/>
          </a:p>
          <a:p>
            <a:pPr marL="514350" indent="-514350"/>
            <a:endParaRPr lang="pl-PL" sz="1000" dirty="0" smtClean="0"/>
          </a:p>
          <a:p>
            <a:pPr marL="363538" indent="-363538"/>
            <a:r>
              <a:rPr lang="pl-PL" sz="2800" dirty="0" smtClean="0"/>
              <a:t>2. Prosta i okrąg mają dwa punkt wspólne – prosta jest </a:t>
            </a:r>
            <a:r>
              <a:rPr lang="pl-PL" sz="2800" b="1" dirty="0" smtClean="0"/>
              <a:t>sieczną </a:t>
            </a:r>
            <a:r>
              <a:rPr lang="pl-PL" sz="2800" dirty="0" smtClean="0"/>
              <a:t>okręgu</a:t>
            </a:r>
          </a:p>
          <a:p>
            <a:pPr marL="363538" indent="-363538"/>
            <a:endParaRPr lang="pl-PL" sz="2800" dirty="0"/>
          </a:p>
        </p:txBody>
      </p:sp>
      <p:grpSp>
        <p:nvGrpSpPr>
          <p:cNvPr id="21" name="Grupa 20"/>
          <p:cNvGrpSpPr/>
          <p:nvPr/>
        </p:nvGrpSpPr>
        <p:grpSpPr>
          <a:xfrm>
            <a:off x="3357554" y="3286124"/>
            <a:ext cx="1928826" cy="1143008"/>
            <a:chOff x="2857488" y="3000372"/>
            <a:chExt cx="1928826" cy="1143008"/>
          </a:xfrm>
        </p:grpSpPr>
        <p:sp>
          <p:nvSpPr>
            <p:cNvPr id="13" name="Elipsa 12"/>
            <p:cNvSpPr/>
            <p:nvPr/>
          </p:nvSpPr>
          <p:spPr>
            <a:xfrm>
              <a:off x="2857488" y="3071810"/>
              <a:ext cx="1071570" cy="107157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5" name="Łącznik prosty 14"/>
            <p:cNvCxnSpPr/>
            <p:nvPr/>
          </p:nvCxnSpPr>
          <p:spPr>
            <a:xfrm rot="16200000" flipH="1">
              <a:off x="3821901" y="3107529"/>
              <a:ext cx="1071570" cy="8572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a 21"/>
          <p:cNvGrpSpPr/>
          <p:nvPr/>
        </p:nvGrpSpPr>
        <p:grpSpPr>
          <a:xfrm>
            <a:off x="3929058" y="5357826"/>
            <a:ext cx="1214446" cy="1214446"/>
            <a:chOff x="3428992" y="5214950"/>
            <a:chExt cx="1214446" cy="1214446"/>
          </a:xfrm>
        </p:grpSpPr>
        <p:sp>
          <p:nvSpPr>
            <p:cNvPr id="16" name="Elipsa 15"/>
            <p:cNvSpPr/>
            <p:nvPr/>
          </p:nvSpPr>
          <p:spPr>
            <a:xfrm>
              <a:off x="3428992" y="5357826"/>
              <a:ext cx="1071570" cy="107157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0" name="Łącznik prosty 19"/>
            <p:cNvCxnSpPr/>
            <p:nvPr/>
          </p:nvCxnSpPr>
          <p:spPr>
            <a:xfrm rot="16200000" flipH="1">
              <a:off x="3679025" y="5322107"/>
              <a:ext cx="1071570" cy="8572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marR="5670"/>
            <a:r>
              <a:rPr lang="pl-PL" b="1" dirty="0" smtClean="0"/>
              <a:t>STYCZNA DO OKRĘGU.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00034" y="92867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3. Okrąg i prosta mają dokładnie jeden punkt wspólny –prosta jest </a:t>
            </a:r>
            <a:r>
              <a:rPr lang="pl-PL" sz="2800" b="1" dirty="0" smtClean="0"/>
              <a:t>styczna</a:t>
            </a:r>
            <a:r>
              <a:rPr lang="pl-PL" sz="2800" dirty="0" smtClean="0"/>
              <a:t> do okręgu .</a:t>
            </a:r>
            <a:endParaRPr lang="pl-PL" sz="2800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71472" y="5143512"/>
          <a:ext cx="792961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Mówimy, że </a:t>
                      </a:r>
                      <a:r>
                        <a:rPr lang="pl-PL" sz="2800" b="1" baseline="0" dirty="0" smtClean="0">
                          <a:solidFill>
                            <a:schemeClr val="tx1"/>
                          </a:solidFill>
                        </a:rPr>
                        <a:t>prosta jest styczna do okręgu</a:t>
                      </a: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, jeżeli ma z tym okręgiem dokładnie jeden punkt wspólny. Punkt ten nazywamy </a:t>
                      </a:r>
                      <a:r>
                        <a:rPr lang="pl-PL" sz="2800" b="1" baseline="0" dirty="0" smtClean="0">
                          <a:solidFill>
                            <a:schemeClr val="tx1"/>
                          </a:solidFill>
                        </a:rPr>
                        <a:t>punktem styczności</a:t>
                      </a: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0" name="Grupa 29"/>
          <p:cNvGrpSpPr/>
          <p:nvPr/>
        </p:nvGrpSpPr>
        <p:grpSpPr>
          <a:xfrm>
            <a:off x="1000100" y="2000240"/>
            <a:ext cx="7500990" cy="2718033"/>
            <a:chOff x="1000100" y="2000240"/>
            <a:chExt cx="7500990" cy="2718033"/>
          </a:xfrm>
        </p:grpSpPr>
        <p:grpSp>
          <p:nvGrpSpPr>
            <p:cNvPr id="27" name="Grupa 26"/>
            <p:cNvGrpSpPr/>
            <p:nvPr/>
          </p:nvGrpSpPr>
          <p:grpSpPr>
            <a:xfrm>
              <a:off x="1000100" y="2000240"/>
              <a:ext cx="7500990" cy="2718033"/>
              <a:chOff x="1000100" y="2000240"/>
              <a:chExt cx="7500990" cy="2718033"/>
            </a:xfrm>
          </p:grpSpPr>
          <p:grpSp>
            <p:nvGrpSpPr>
              <p:cNvPr id="25" name="Grupa 24"/>
              <p:cNvGrpSpPr/>
              <p:nvPr/>
            </p:nvGrpSpPr>
            <p:grpSpPr>
              <a:xfrm>
                <a:off x="1000100" y="2000240"/>
                <a:ext cx="7500990" cy="2718033"/>
                <a:chOff x="1000100" y="2000240"/>
                <a:chExt cx="7500990" cy="2718033"/>
              </a:xfrm>
            </p:grpSpPr>
            <p:grpSp>
              <p:nvGrpSpPr>
                <p:cNvPr id="22" name="Grupa 21"/>
                <p:cNvGrpSpPr/>
                <p:nvPr/>
              </p:nvGrpSpPr>
              <p:grpSpPr>
                <a:xfrm>
                  <a:off x="1000100" y="2000240"/>
                  <a:ext cx="7500990" cy="2718033"/>
                  <a:chOff x="1000100" y="2000240"/>
                  <a:chExt cx="7500990" cy="2718033"/>
                </a:xfrm>
              </p:grpSpPr>
              <p:grpSp>
                <p:nvGrpSpPr>
                  <p:cNvPr id="20" name="Grupa 19"/>
                  <p:cNvGrpSpPr/>
                  <p:nvPr/>
                </p:nvGrpSpPr>
                <p:grpSpPr>
                  <a:xfrm>
                    <a:off x="1000100" y="2000240"/>
                    <a:ext cx="5286412" cy="2643206"/>
                    <a:chOff x="1000100" y="2000240"/>
                    <a:chExt cx="5286412" cy="2643206"/>
                  </a:xfrm>
                </p:grpSpPr>
                <p:grpSp>
                  <p:nvGrpSpPr>
                    <p:cNvPr id="16" name="Grupa 15"/>
                    <p:cNvGrpSpPr/>
                    <p:nvPr/>
                  </p:nvGrpSpPr>
                  <p:grpSpPr>
                    <a:xfrm>
                      <a:off x="1000100" y="2000240"/>
                      <a:ext cx="5286412" cy="2643206"/>
                      <a:chOff x="1000100" y="2000240"/>
                      <a:chExt cx="5286412" cy="2643206"/>
                    </a:xfrm>
                  </p:grpSpPr>
                  <p:grpSp>
                    <p:nvGrpSpPr>
                      <p:cNvPr id="14" name="Grupa 13"/>
                      <p:cNvGrpSpPr/>
                      <p:nvPr/>
                    </p:nvGrpSpPr>
                    <p:grpSpPr>
                      <a:xfrm>
                        <a:off x="3000364" y="2000240"/>
                        <a:ext cx="3286148" cy="2643206"/>
                        <a:chOff x="3000364" y="2000240"/>
                        <a:chExt cx="3286148" cy="2643206"/>
                      </a:xfrm>
                    </p:grpSpPr>
                    <p:grpSp>
                      <p:nvGrpSpPr>
                        <p:cNvPr id="11" name="Grupa 10"/>
                        <p:cNvGrpSpPr/>
                        <p:nvPr/>
                      </p:nvGrpSpPr>
                      <p:grpSpPr>
                        <a:xfrm>
                          <a:off x="3000364" y="2000240"/>
                          <a:ext cx="3286148" cy="2643206"/>
                          <a:chOff x="2857488" y="1928802"/>
                          <a:chExt cx="3286148" cy="2643206"/>
                        </a:xfrm>
                      </p:grpSpPr>
                      <p:sp>
                        <p:nvSpPr>
                          <p:cNvPr id="7" name="Elipsa 6"/>
                          <p:cNvSpPr/>
                          <p:nvPr/>
                        </p:nvSpPr>
                        <p:spPr>
                          <a:xfrm>
                            <a:off x="2857488" y="2357430"/>
                            <a:ext cx="2000264" cy="2000264"/>
                          </a:xfrm>
                          <a:prstGeom prst="ellipse">
                            <a:avLst/>
                          </a:prstGeom>
                          <a:noFill/>
                          <a:ln w="57150"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l-PL"/>
                          </a:p>
                        </p:txBody>
                      </p:sp>
                      <p:cxnSp>
                        <p:nvCxnSpPr>
                          <p:cNvPr id="8" name="Łącznik prosty 7"/>
                          <p:cNvCxnSpPr/>
                          <p:nvPr/>
                        </p:nvCxnSpPr>
                        <p:spPr>
                          <a:xfrm rot="16200000" flipH="1">
                            <a:off x="3786182" y="2214554"/>
                            <a:ext cx="2643206" cy="2071702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3" name="Elipsa 12"/>
                        <p:cNvSpPr/>
                        <p:nvPr/>
                      </p:nvSpPr>
                      <p:spPr>
                        <a:xfrm>
                          <a:off x="4786314" y="2786058"/>
                          <a:ext cx="71438" cy="71438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l-PL"/>
                        </a:p>
                      </p:txBody>
                    </p:sp>
                  </p:grpSp>
                  <p:sp>
                    <p:nvSpPr>
                      <p:cNvPr id="15" name="pole tekstowe 14"/>
                      <p:cNvSpPr txBox="1"/>
                      <p:nvPr/>
                    </p:nvSpPr>
                    <p:spPr>
                      <a:xfrm>
                        <a:off x="1000100" y="2714620"/>
                        <a:ext cx="1785950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pl-PL" dirty="0" smtClean="0"/>
                          <a:t>Okrąg styczny do prostej</a:t>
                        </a:r>
                        <a:endParaRPr lang="pl-PL" dirty="0"/>
                      </a:p>
                    </p:txBody>
                  </p:sp>
                </p:grpSp>
                <p:cxnSp>
                  <p:nvCxnSpPr>
                    <p:cNvPr id="19" name="Łącznik prosty ze strzałką 18"/>
                    <p:cNvCxnSpPr/>
                    <p:nvPr/>
                  </p:nvCxnSpPr>
                  <p:spPr>
                    <a:xfrm>
                      <a:off x="2000232" y="3214686"/>
                      <a:ext cx="928694" cy="142876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1" name="pole tekstowe 20"/>
                  <p:cNvSpPr txBox="1"/>
                  <p:nvPr/>
                </p:nvSpPr>
                <p:spPr>
                  <a:xfrm>
                    <a:off x="6572264" y="4071942"/>
                    <a:ext cx="192882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l-PL" dirty="0" smtClean="0"/>
                      <a:t>Prosta styczna do okręgu</a:t>
                    </a:r>
                    <a:endParaRPr lang="pl-PL" dirty="0"/>
                  </a:p>
                </p:txBody>
              </p:sp>
            </p:grpSp>
            <p:cxnSp>
              <p:nvCxnSpPr>
                <p:cNvPr id="24" name="Łącznik prosty ze strzałką 23"/>
                <p:cNvCxnSpPr/>
                <p:nvPr/>
              </p:nvCxnSpPr>
              <p:spPr>
                <a:xfrm rot="10800000">
                  <a:off x="6072198" y="4214818"/>
                  <a:ext cx="50006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pole tekstowe 25"/>
              <p:cNvSpPr txBox="1"/>
              <p:nvPr/>
            </p:nvSpPr>
            <p:spPr>
              <a:xfrm>
                <a:off x="5357818" y="2500306"/>
                <a:ext cx="22145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 smtClean="0"/>
                  <a:t>Punkt styczności</a:t>
                </a:r>
                <a:endParaRPr lang="pl-PL" dirty="0"/>
              </a:p>
            </p:txBody>
          </p:sp>
        </p:grpSp>
        <p:cxnSp>
          <p:nvCxnSpPr>
            <p:cNvPr id="29" name="Łącznik prosty ze strzałką 28"/>
            <p:cNvCxnSpPr/>
            <p:nvPr/>
          </p:nvCxnSpPr>
          <p:spPr>
            <a:xfrm rot="10800000">
              <a:off x="4929190" y="2786058"/>
              <a:ext cx="50006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pPr marR="5670"/>
            <a:r>
              <a:rPr lang="pl-PL" b="1" dirty="0" smtClean="0"/>
              <a:t>STYCZNA DO OKRĘGU.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2910" y="1500174"/>
          <a:ext cx="792961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Styczna do okręgu jest </a:t>
                      </a:r>
                      <a:r>
                        <a:rPr lang="pl-PL" sz="2800" b="1" baseline="0" dirty="0" smtClean="0">
                          <a:solidFill>
                            <a:schemeClr val="tx1"/>
                          </a:solidFill>
                        </a:rPr>
                        <a:t>prostopadła</a:t>
                      </a: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 do promienia poprowadzonego do punktu styczności.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Obraz 11" descr="rys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928934"/>
            <a:ext cx="3105150" cy="3076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marR="5670"/>
            <a:r>
              <a:rPr lang="pl-PL" b="1" dirty="0" smtClean="0"/>
              <a:t>TWIERDZENIE O DWÓCH STYCZNYCH PRZECINAJĄCYCH SIĘ.</a:t>
            </a:r>
            <a:r>
              <a:rPr lang="pl-PL" b="1" baseline="0" dirty="0" smtClean="0">
                <a:latin typeface="Times New Roman"/>
              </a:rPr>
              <a:t/>
            </a:r>
            <a:br>
              <a:rPr lang="pl-PL" b="1" baseline="0" dirty="0" smtClean="0">
                <a:latin typeface="Times New Roman"/>
              </a:rPr>
            </a:b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1500174"/>
          <a:ext cx="792961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Jeżeli dwie styczne do okręgu przecinają się w punkcie P, to odcinki łączące punkt P z punktami styczności mają tę samą długość.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|PA| = |PB|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Obraz 7" descr="rys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714752"/>
            <a:ext cx="38385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pPr marR="5670"/>
            <a:r>
              <a:rPr lang="pl-PL" b="1" dirty="0" smtClean="0"/>
              <a:t>OKRĄG STYCZNY DO RAMION KĄTA.</a:t>
            </a:r>
            <a:r>
              <a:rPr lang="pl-PL" b="1" baseline="0" dirty="0" smtClean="0">
                <a:latin typeface="Times New Roman"/>
              </a:rPr>
              <a:t/>
            </a:r>
            <a:br>
              <a:rPr lang="pl-PL" b="1" baseline="0" dirty="0" smtClean="0">
                <a:latin typeface="Times New Roman"/>
              </a:rPr>
            </a:b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1285860"/>
          <a:ext cx="792961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Środek okręgu stycznego do ramion kąta leży na </a:t>
                      </a:r>
                      <a:r>
                        <a:rPr lang="pl-PL" sz="2800" b="1" baseline="0" dirty="0" smtClean="0">
                          <a:solidFill>
                            <a:schemeClr val="tx1"/>
                          </a:solidFill>
                        </a:rPr>
                        <a:t>dwusiecznej</a:t>
                      </a: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 tego kąta.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Obraz 6" descr="rys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357430"/>
            <a:ext cx="5700708" cy="4159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pPr marR="5670"/>
            <a:r>
              <a:rPr lang="pl-PL" b="1" dirty="0" smtClean="0"/>
              <a:t>PRZYKŁADOWE ZADANIA.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28596" y="1357298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ZADANIE 1.</a:t>
            </a:r>
          </a:p>
          <a:p>
            <a:pPr algn="just"/>
            <a:r>
              <a:rPr lang="pl-PL" sz="2800" dirty="0" smtClean="0"/>
              <a:t>Oblicz miarę kąta </a:t>
            </a:r>
            <a:r>
              <a:rPr lang="el-GR" sz="2800" dirty="0" smtClean="0"/>
              <a:t>α</a:t>
            </a:r>
            <a:r>
              <a:rPr lang="pl-PL" sz="2800" dirty="0" smtClean="0"/>
              <a:t> wiedząc, że czerwona prosta jest styczna do okręgu.</a:t>
            </a:r>
            <a:endParaRPr lang="pl-PL" sz="2800" dirty="0"/>
          </a:p>
        </p:txBody>
      </p:sp>
      <p:pic>
        <p:nvPicPr>
          <p:cNvPr id="5" name="Obraz 4" descr="zad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143248"/>
            <a:ext cx="2695575" cy="268605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428992" y="3000372"/>
            <a:ext cx="52864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Przyjrzyjmy się trójkątowi widocznemu na rysunku.</a:t>
            </a:r>
            <a:br>
              <a:rPr lang="pl-PL" sz="2800" dirty="0" smtClean="0"/>
            </a:br>
            <a:r>
              <a:rPr lang="pl-PL" sz="2800" dirty="0" smtClean="0"/>
              <a:t>Promień okręgu tworzy ze styczną kąt 90°. Suma miar kątów wewnętrznych w trójkącie to 180°.</a:t>
            </a:r>
          </a:p>
          <a:p>
            <a:pPr algn="just"/>
            <a:endParaRPr lang="pl-PL" sz="800" dirty="0" smtClean="0"/>
          </a:p>
          <a:p>
            <a:pPr algn="just"/>
            <a:r>
              <a:rPr lang="pl-PL" sz="2800" dirty="0" smtClean="0"/>
              <a:t>α = 180° - (90° + 66°) = 180° - 156°</a:t>
            </a:r>
          </a:p>
          <a:p>
            <a:pPr algn="just"/>
            <a:r>
              <a:rPr lang="pl-PL" sz="2800" dirty="0" smtClean="0"/>
              <a:t>α = 24°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8215</TotalTime>
  <Words>809</Words>
  <Application>Microsoft Office PowerPoint</Application>
  <PresentationFormat>Pokaz na ekranie (4:3)</PresentationFormat>
  <Paragraphs>117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Materiały pochodzą z Platformy Edukacyjnej Portalu www.szkolnictwo.pl</vt:lpstr>
      <vt:lpstr>„Wystarczy przyjąć, że pi równa się 2,89 i z każdego koła można zrobić błędne koło.” </vt:lpstr>
      <vt:lpstr>Slajd 3</vt:lpstr>
      <vt:lpstr>WZAJEMNE POŁOŻENIE PROSTEJ I OKRĘGU.</vt:lpstr>
      <vt:lpstr>STYCZNA DO OKRĘGU.</vt:lpstr>
      <vt:lpstr>STYCZNA DO OKRĘGU.</vt:lpstr>
      <vt:lpstr>TWIERDZENIE O DWÓCH STYCZNYCH PRZECINAJĄCYCH SIĘ. </vt:lpstr>
      <vt:lpstr>OKRĄG STYCZNY DO RAMION KĄTA. 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PAMIĘTAJ.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„Matematyka zawiera w sobie nie tylko prawdę, ale i najwyższe piękno – piękno chłodne i surowe, podobne do piękna rzeźby.”</dc:title>
  <dc:creator>Wolf</dc:creator>
  <cp:lastModifiedBy>xxx</cp:lastModifiedBy>
  <cp:revision>220</cp:revision>
  <dcterms:created xsi:type="dcterms:W3CDTF">2009-07-23T19:53:49Z</dcterms:created>
  <dcterms:modified xsi:type="dcterms:W3CDTF">2010-10-04T11:22:35Z</dcterms:modified>
</cp:coreProperties>
</file>