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6" r:id="rId2"/>
    <p:sldId id="256" r:id="rId3"/>
    <p:sldId id="257" r:id="rId4"/>
    <p:sldId id="295" r:id="rId5"/>
    <p:sldId id="258" r:id="rId6"/>
    <p:sldId id="260" r:id="rId7"/>
    <p:sldId id="283" r:id="rId8"/>
    <p:sldId id="261" r:id="rId9"/>
    <p:sldId id="259" r:id="rId10"/>
    <p:sldId id="292" r:id="rId11"/>
    <p:sldId id="275" r:id="rId12"/>
    <p:sldId id="276" r:id="rId13"/>
    <p:sldId id="284" r:id="rId14"/>
    <p:sldId id="269" r:id="rId15"/>
    <p:sldId id="270" r:id="rId16"/>
    <p:sldId id="280" r:id="rId17"/>
    <p:sldId id="286" r:id="rId18"/>
    <p:sldId id="287" r:id="rId19"/>
    <p:sldId id="288" r:id="rId20"/>
    <p:sldId id="289" r:id="rId21"/>
    <p:sldId id="293" r:id="rId22"/>
    <p:sldId id="294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0500" autoAdjust="0"/>
  </p:normalViewPr>
  <p:slideViewPr>
    <p:cSldViewPr>
      <p:cViewPr>
        <p:scale>
          <a:sx n="70" d="100"/>
          <a:sy n="70" d="100"/>
        </p:scale>
        <p:origin x="-113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BEBD2-BDD7-472D-94E6-52D803EB98B1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E03E1-99E1-48EB-96BA-39C6C3EA49B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E03E1-99E1-48EB-96BA-39C6C3EA49BF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F89D-5380-465A-939B-ED15DB21749B}" type="datetimeFigureOut">
              <a:rPr lang="pl-PL" smtClean="0"/>
              <a:pPr/>
              <a:t>2010-10-04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704C1-AC1F-4A07-99A0-CA2ECB6169E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442913" y="3744913"/>
            <a:ext cx="7772400" cy="1470025"/>
          </a:xfrm>
        </p:spPr>
        <p:txBody>
          <a:bodyPr/>
          <a:lstStyle/>
          <a:p>
            <a:r>
              <a:rPr lang="pl-PL" sz="3200" b="1" dirty="0" smtClean="0"/>
              <a:t>Materiały pochodzą z Platformy Edukacyjnej Portalu </a:t>
            </a:r>
            <a:r>
              <a:rPr lang="pl-PL" sz="3200" b="1" dirty="0" err="1" smtClean="0"/>
              <a:t>www.szkolnictwo.pl</a:t>
            </a:r>
            <a:endParaRPr lang="pl-PL" sz="3200" b="1" dirty="0" smtClean="0"/>
          </a:p>
        </p:txBody>
      </p:sp>
      <p:sp>
        <p:nvSpPr>
          <p:cNvPr id="2051" name="pole tekstowe 4"/>
          <p:cNvSpPr txBox="1">
            <a:spLocks noChangeArrowheads="1"/>
          </p:cNvSpPr>
          <p:nvPr/>
        </p:nvSpPr>
        <p:spPr bwMode="auto">
          <a:xfrm>
            <a:off x="71438" y="6149975"/>
            <a:ext cx="9001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8" algn="just"/>
            <a:r>
              <a:rPr lang="pl-PL" sz="1000" dirty="0">
                <a:latin typeface="+mj-lt"/>
              </a:rPr>
              <a:t>Wszelkie treści i zasoby edukacyjne publikowane na łamach Portalu </a:t>
            </a:r>
            <a:r>
              <a:rPr lang="pl-PL" sz="1000" dirty="0" err="1">
                <a:latin typeface="+mj-lt"/>
              </a:rPr>
              <a:t>www.szkolnictwo.pl</a:t>
            </a:r>
            <a:r>
              <a:rPr lang="pl-PL" sz="1000" dirty="0">
                <a:latin typeface="+mj-lt"/>
              </a:rPr>
              <a:t>  mogą być wykorzystywane przez jego Użytkowników wyłącznie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w zakresie własnego użytku osobistego oraz do użytku w szkołach podczas zajęć dydaktycznych. Kopiowanie, wprowadzanie zmian, przesyłanie, publiczne odtwarzanie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i wszelkie wykorzystywanie tych treści do </a:t>
            </a:r>
            <a:r>
              <a:rPr lang="pl-PL" sz="1000" b="1" dirty="0">
                <a:latin typeface="+mj-lt"/>
              </a:rPr>
              <a:t>celów komercyjnych </a:t>
            </a:r>
            <a:r>
              <a:rPr lang="pl-PL" sz="1000" dirty="0">
                <a:latin typeface="+mj-lt"/>
              </a:rPr>
              <a:t>jest niedozwolone. Plik można dowolnie modernizować na potrzeby własne oraz do wykorzystania </a:t>
            </a:r>
            <a:br>
              <a:rPr lang="pl-PL" sz="1000" dirty="0">
                <a:latin typeface="+mj-lt"/>
              </a:rPr>
            </a:br>
            <a:r>
              <a:rPr lang="pl-PL" sz="1000" dirty="0">
                <a:latin typeface="+mj-lt"/>
              </a:rPr>
              <a:t>w szkołach podczas zajęć dydaktycznych.</a:t>
            </a:r>
          </a:p>
        </p:txBody>
      </p:sp>
      <p:pic>
        <p:nvPicPr>
          <p:cNvPr id="2052" name="Obraz 5" descr="ksiazk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642938"/>
            <a:ext cx="2860675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43000"/>
          </a:xfrm>
        </p:spPr>
        <p:txBody>
          <a:bodyPr>
            <a:normAutofit fontScale="90000"/>
          </a:bodyPr>
          <a:lstStyle/>
          <a:p>
            <a:pPr marR="5670"/>
            <a:r>
              <a:rPr lang="pl-PL" sz="4000" b="1" dirty="0" smtClean="0"/>
              <a:t>TWIERDZENIE O KĄCIE WPISANYM OPARTYM NA ŚREDNICY (PÓŁOKRĘGU).</a:t>
            </a:r>
            <a:r>
              <a:rPr lang="pl-PL" b="1" baseline="0" dirty="0" smtClean="0">
                <a:latin typeface="Times New Roman"/>
              </a:rPr>
              <a:t/>
            </a:r>
            <a:br>
              <a:rPr lang="pl-PL" b="1" baseline="0" dirty="0" smtClean="0">
                <a:latin typeface="Times New Roman"/>
              </a:rPr>
            </a:b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1928802"/>
          <a:ext cx="792961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Każdy kąt wpisany oparty na średnicy jest kątem prostym.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Obraz 6" descr="rys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286124"/>
            <a:ext cx="2981325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pPr marR="5670"/>
            <a:r>
              <a:rPr lang="pl-PL" b="1" dirty="0" smtClean="0"/>
              <a:t>PRZYKŁADY.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28596" y="1071546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PRZYKŁAD 1.</a:t>
            </a:r>
          </a:p>
          <a:p>
            <a:pPr algn="just"/>
            <a:r>
              <a:rPr lang="pl-PL" sz="2800" dirty="0" smtClean="0"/>
              <a:t>Kąty środkowe:</a:t>
            </a:r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4400" dirty="0" smtClean="0"/>
          </a:p>
          <a:p>
            <a:pPr algn="just"/>
            <a:r>
              <a:rPr lang="pl-PL" sz="2800" dirty="0" smtClean="0"/>
              <a:t>PRZYKŁAD 2.</a:t>
            </a:r>
          </a:p>
          <a:p>
            <a:pPr algn="just"/>
            <a:r>
              <a:rPr lang="pl-PL" sz="2800" dirty="0" smtClean="0"/>
              <a:t>Kąty wpisane:</a:t>
            </a:r>
            <a:endParaRPr lang="pl-PL" sz="2800" dirty="0"/>
          </a:p>
        </p:txBody>
      </p:sp>
      <p:pic>
        <p:nvPicPr>
          <p:cNvPr id="7" name="Obraz 6" descr="p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857364"/>
            <a:ext cx="5876925" cy="2190750"/>
          </a:xfrm>
          <a:prstGeom prst="rect">
            <a:avLst/>
          </a:prstGeom>
        </p:spPr>
      </p:pic>
      <p:pic>
        <p:nvPicPr>
          <p:cNvPr id="8" name="Obraz 7" descr="p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572008"/>
            <a:ext cx="5200650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PRZYKŁADY.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8596" y="1000108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PRZYKŁAD 3.</a:t>
            </a:r>
          </a:p>
          <a:p>
            <a:pPr algn="just"/>
            <a:r>
              <a:rPr lang="pl-PL" sz="2800" dirty="0" smtClean="0"/>
              <a:t>Kąt środkowy i wpisany oparte na tym samym łuku.</a:t>
            </a:r>
          </a:p>
        </p:txBody>
      </p:sp>
      <p:pic>
        <p:nvPicPr>
          <p:cNvPr id="6" name="Obraz 5" descr="p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785926"/>
            <a:ext cx="7277100" cy="466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PRZYKŁADY.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8596" y="857232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PRZYKŁAD 4.</a:t>
            </a:r>
          </a:p>
          <a:p>
            <a:pPr algn="just"/>
            <a:r>
              <a:rPr lang="pl-PL" sz="2800" dirty="0" smtClean="0"/>
              <a:t>Kąty wpisane oparte na tym samym łuku.</a:t>
            </a:r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000" dirty="0" smtClean="0"/>
          </a:p>
          <a:p>
            <a:pPr algn="just"/>
            <a:r>
              <a:rPr lang="pl-PL" sz="2800" dirty="0" smtClean="0"/>
              <a:t>PRZYKŁAD 5.</a:t>
            </a:r>
          </a:p>
          <a:p>
            <a:pPr algn="just"/>
            <a:r>
              <a:rPr lang="pl-PL" sz="2800" dirty="0" smtClean="0"/>
              <a:t>Kąty wpisane oparte na średnicy.</a:t>
            </a:r>
          </a:p>
        </p:txBody>
      </p:sp>
      <p:pic>
        <p:nvPicPr>
          <p:cNvPr id="7" name="Obraz 6" descr="p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571612"/>
            <a:ext cx="7000875" cy="2133600"/>
          </a:xfrm>
          <a:prstGeom prst="rect">
            <a:avLst/>
          </a:prstGeom>
        </p:spPr>
      </p:pic>
      <p:pic>
        <p:nvPicPr>
          <p:cNvPr id="8" name="Obraz 7" descr="p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4772025"/>
            <a:ext cx="7553325" cy="208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786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1.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Oblicz miarę kąta środkowego </a:t>
            </a:r>
            <a:r>
              <a:rPr lang="el-GR" sz="2800" dirty="0" smtClean="0">
                <a:cs typeface="Times New Roman" pitchFamily="18" charset="0"/>
              </a:rPr>
              <a:t>α</a:t>
            </a:r>
            <a:r>
              <a:rPr lang="pl-PL" sz="2800" dirty="0" smtClean="0"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Wszystkie kąty zaznaczone na rysunku tworzą kąt półpełny, a więc 180° stopni. Aby obliczyć miarę kąta </a:t>
            </a:r>
            <a:r>
              <a:rPr lang="el-GR" sz="2800" dirty="0" smtClean="0">
                <a:cs typeface="Times New Roman" pitchFamily="18" charset="0"/>
              </a:rPr>
              <a:t>α</a:t>
            </a:r>
            <a:r>
              <a:rPr lang="pl-PL" sz="2800" dirty="0" smtClean="0">
                <a:cs typeface="Times New Roman" pitchFamily="18" charset="0"/>
              </a:rPr>
              <a:t> wystarczy wykonać działanie: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α = 180° - 31° - 42° = 107°</a:t>
            </a:r>
          </a:p>
        </p:txBody>
      </p:sp>
      <p:pic>
        <p:nvPicPr>
          <p:cNvPr id="8" name="Obraz 7" descr="z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143116"/>
            <a:ext cx="2486025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6215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2.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Oblicz jaki kąt tworzą wskazówki zegara o godzinie 10:30.</a:t>
            </a: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36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Z racji na to, że nie mamy podanego kierunku mierzenia kąta to zadanie ma dwa rozwiązania, ponieważ wskazówki tworzą dwa kąty środkowe.</a:t>
            </a:r>
          </a:p>
        </p:txBody>
      </p:sp>
      <p:pic>
        <p:nvPicPr>
          <p:cNvPr id="5" name="Obraz 4" descr="z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2143116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786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2 – ciąg dalszy.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Zastanówmy się jaki kąt tworzą wskazówki zegara gdy są od siebie oddalone „o 5 minut” np. o godzinie 12:05, 13:10 itp. Takich pięciominutowych odstępów jest na tarczy 12, a więc 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360° : 12 = 30°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W naszym zadaniu mniejszy kąt środkowy, to kąt półpełny pomniejszony właśnie o taki pięciominutowy odstęp, dlatego jego miara to: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180° - 30° = 150°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Większy kąt to po prostu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360° - 150° = 210°</a:t>
            </a: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786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3.</a:t>
            </a: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Oblicz miarę kąta </a:t>
            </a:r>
            <a:r>
              <a:rPr lang="el-GR" sz="2800" dirty="0" smtClean="0">
                <a:cs typeface="Times New Roman" pitchFamily="18" charset="0"/>
              </a:rPr>
              <a:t>α</a:t>
            </a:r>
            <a:r>
              <a:rPr lang="pl-PL" sz="28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Jest to kąt środkowy oparty na tym samym łuku co kąt wpisany  o mierze 54° a więc jego miara to:</a:t>
            </a: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α = 2 · 54° = 108° 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</p:txBody>
      </p:sp>
      <p:pic>
        <p:nvPicPr>
          <p:cNvPr id="6" name="Obraz 5" descr="z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2071678"/>
            <a:ext cx="207645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785770"/>
            <a:ext cx="8229600" cy="60722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4.</a:t>
            </a: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Oblicz miarę kąta </a:t>
            </a:r>
            <a:r>
              <a:rPr lang="el-GR" sz="2800" dirty="0" smtClean="0">
                <a:cs typeface="Times New Roman" pitchFamily="18" charset="0"/>
              </a:rPr>
              <a:t>β</a:t>
            </a:r>
            <a:r>
              <a:rPr lang="pl-PL" sz="28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36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Zaznaczony na rysunku kąt środkowy ma 90° a zatem kąt środkowy oparty na tym samym łuku co kąt </a:t>
            </a:r>
            <a:r>
              <a:rPr lang="el-GR" sz="2800" dirty="0" smtClean="0">
                <a:cs typeface="Times New Roman" pitchFamily="18" charset="0"/>
              </a:rPr>
              <a:t>β</a:t>
            </a:r>
            <a:r>
              <a:rPr lang="pl-PL" sz="2800" dirty="0" smtClean="0">
                <a:cs typeface="Times New Roman" pitchFamily="18" charset="0"/>
              </a:rPr>
              <a:t> ma miarę:</a:t>
            </a: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360° - 90° = 270°</a:t>
            </a: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 tego wynika, że miara kąta </a:t>
            </a:r>
            <a:r>
              <a:rPr lang="el-GR" sz="2800" dirty="0" smtClean="0">
                <a:cs typeface="Times New Roman" pitchFamily="18" charset="0"/>
              </a:rPr>
              <a:t>β</a:t>
            </a:r>
            <a:r>
              <a:rPr lang="pl-PL" sz="2800" dirty="0" smtClean="0">
                <a:cs typeface="Times New Roman" pitchFamily="18" charset="0"/>
              </a:rPr>
              <a:t> wynosi</a:t>
            </a: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β = 270° : 2 = 135°</a:t>
            </a:r>
          </a:p>
        </p:txBody>
      </p:sp>
      <p:pic>
        <p:nvPicPr>
          <p:cNvPr id="6" name="Obraz 5" descr="z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357298"/>
            <a:ext cx="2466235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5.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Oblicz miarę kąta </a:t>
            </a:r>
            <a:r>
              <a:rPr lang="el-GR" sz="2800" dirty="0" smtClean="0">
                <a:cs typeface="Times New Roman" pitchFamily="18" charset="0"/>
              </a:rPr>
              <a:t>γ</a:t>
            </a:r>
            <a:r>
              <a:rPr lang="pl-PL" sz="2800" dirty="0" smtClean="0"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36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Oba kąty widoczne na rysunku składają się na kąt wpisany oparty na średnicy, a więc o mierze 90°, </a:t>
            </a:r>
            <a:r>
              <a:rPr lang="pl-PL" sz="2800" dirty="0" err="1" smtClean="0">
                <a:cs typeface="Times New Roman" pitchFamily="18" charset="0"/>
              </a:rPr>
              <a:t>ztem</a:t>
            </a:r>
            <a:r>
              <a:rPr lang="pl-PL" sz="2800" dirty="0" smtClean="0">
                <a:cs typeface="Times New Roman" pitchFamily="18" charset="0"/>
              </a:rPr>
              <a:t> kąt </a:t>
            </a:r>
            <a:r>
              <a:rPr lang="el-GR" sz="2800" dirty="0" smtClean="0">
                <a:cs typeface="Times New Roman" pitchFamily="18" charset="0"/>
              </a:rPr>
              <a:t>γ</a:t>
            </a:r>
            <a:r>
              <a:rPr lang="pl-PL" sz="2800" dirty="0" smtClean="0">
                <a:cs typeface="Times New Roman" pitchFamily="18" charset="0"/>
              </a:rPr>
              <a:t> ma miarę: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γ = 90° - 58° = 32°</a:t>
            </a:r>
          </a:p>
        </p:txBody>
      </p:sp>
      <p:pic>
        <p:nvPicPr>
          <p:cNvPr id="8" name="Obraz 7" descr="z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785926"/>
            <a:ext cx="2286016" cy="2493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„Są rysunki, gdzie matematyka przeczy wszelkiej logice.”</a:t>
            </a:r>
            <a:br>
              <a:rPr lang="pl-PL" dirty="0" smtClean="0"/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71670" y="4357694"/>
            <a:ext cx="6400800" cy="1752600"/>
          </a:xfrm>
        </p:spPr>
        <p:txBody>
          <a:bodyPr/>
          <a:lstStyle/>
          <a:p>
            <a:pPr algn="r"/>
            <a:r>
              <a:rPr lang="pl-PL" i="1" dirty="0" smtClean="0">
                <a:solidFill>
                  <a:schemeClr val="tx1"/>
                </a:solidFill>
              </a:rPr>
              <a:t>Urszula Zybura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6.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Wierzchołki trapezu równoramiennego ABCD leżą na okręgu. Podstawa AB jest średnicą tego okręgu, a kąt CAB ma miarę 20°. Jakie miary mają kąty tego trapezu?</a:t>
            </a:r>
          </a:p>
          <a:p>
            <a:pPr marL="0" indent="0" algn="just">
              <a:buNone/>
            </a:pPr>
            <a:endParaRPr lang="pl-PL" sz="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Podstawą w rozwiązaniu tego zadania jest odpowiedni rysunek.</a:t>
            </a:r>
          </a:p>
        </p:txBody>
      </p:sp>
      <p:pic>
        <p:nvPicPr>
          <p:cNvPr id="5" name="Obraz 4" descr="z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786190"/>
            <a:ext cx="2943225" cy="256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6 – ciąg dalszy.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Kąt ACB jako kąt wpisany oparty na średnicy jest kątem prostym, możemy więc obliczyć miarę kąta ABC korzystając z własności trójkąta </a:t>
            </a:r>
          </a:p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&lt;ABC = 180° - 90° - 20° = 70°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Tę samą miarę ma też kąt BAD.</a:t>
            </a:r>
          </a:p>
        </p:txBody>
      </p:sp>
      <p:pic>
        <p:nvPicPr>
          <p:cNvPr id="6" name="Obraz 5" descr="z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1428736"/>
            <a:ext cx="2943225" cy="256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>
            <a:normAutofit/>
          </a:bodyPr>
          <a:lstStyle/>
          <a:p>
            <a:r>
              <a:rPr lang="pl-PL" sz="4000" b="1" dirty="0" smtClean="0"/>
              <a:t>PRZYKŁADOWE ZADANIA.</a:t>
            </a:r>
            <a:endParaRPr lang="pl-PL" sz="4000" dirty="0">
              <a:latin typeface="+mn-lt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cs typeface="Times New Roman" pitchFamily="18" charset="0"/>
              </a:rPr>
              <a:t>ZADANIE 6 – ciąg dalszy.</a:t>
            </a: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>
              <a:buNone/>
            </a:pPr>
            <a:endParaRPr lang="pl-PL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Kąty ADC i BCD mają takie same miary, aby je obliczyć możemy np. skorzystać z faktu, że suma miar kątów wewnętrznych w czworokącie wynosi 360°.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360° - 2 · 70° = 360° - 140° = 220°</a:t>
            </a:r>
          </a:p>
          <a:p>
            <a:pPr marL="0" indent="0" algn="just">
              <a:buNone/>
            </a:pPr>
            <a:r>
              <a:rPr lang="pl-PL" sz="2800" dirty="0" smtClean="0">
                <a:cs typeface="Times New Roman" pitchFamily="18" charset="0"/>
              </a:rPr>
              <a:t>220° : 2 = 110° = &lt;ADC = &lt;BCD</a:t>
            </a:r>
          </a:p>
        </p:txBody>
      </p:sp>
      <p:pic>
        <p:nvPicPr>
          <p:cNvPr id="6" name="Obraz 5" descr="z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1428736"/>
            <a:ext cx="2943225" cy="2562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57158" y="357166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KĄT ŚRODKOWY I KĄT WPISANY.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00034" y="1214422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Koła i okręgi to ciekawe figury w których występują zaskakujące związki miarowe. Nawet tak niepozorne figury jak kąty, w połączeniu z kołem czy okręgiem zaczynają się zachowywać w interesujący sposób.</a:t>
            </a:r>
            <a:endParaRPr lang="pl-PL" sz="2800" dirty="0"/>
          </a:p>
        </p:txBody>
      </p:sp>
      <p:pic>
        <p:nvPicPr>
          <p:cNvPr id="7" name="Obraz 6" descr="r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286124"/>
            <a:ext cx="4643470" cy="2606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57158" y="357166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KĄT ŚRODKOWY.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571472" y="1500174"/>
          <a:ext cx="792961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Kąt, którego wierzchołek jest środkiem koła nazywamy </a:t>
                      </a:r>
                      <a:r>
                        <a:rPr lang="pl-PL" sz="2800" b="1" baseline="0" dirty="0" smtClean="0">
                          <a:solidFill>
                            <a:schemeClr val="tx1"/>
                          </a:solidFill>
                        </a:rPr>
                        <a:t>kątem środkowym</a:t>
                      </a: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Obraz 3" descr="rys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3500438"/>
            <a:ext cx="6618869" cy="214314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428596" y="271462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Poniższe rysunki przedstawiają kąty środkowe.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KĄT ŚRODKOWY.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57158" y="3143248"/>
            <a:ext cx="82868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dirty="0" smtClean="0"/>
          </a:p>
          <a:p>
            <a:endParaRPr lang="pl-PL" sz="800" dirty="0" smtClean="0"/>
          </a:p>
          <a:p>
            <a:endParaRPr lang="pl-PL" sz="2800" dirty="0" smtClean="0"/>
          </a:p>
          <a:p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28596" y="1357298"/>
            <a:ext cx="8286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Ramiona kąta środkowego dzielą okrąg na dwa łuki. Łuk leżący wewnątrz kąta środkowego </a:t>
            </a:r>
            <a:r>
              <a:rPr lang="el-GR" sz="2800" dirty="0" smtClean="0"/>
              <a:t>α</a:t>
            </a:r>
            <a:r>
              <a:rPr lang="pl-PL" sz="2800" dirty="0" smtClean="0"/>
              <a:t> zaznaczyliśmy na czerwono.</a:t>
            </a:r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4400" dirty="0" smtClean="0"/>
          </a:p>
          <a:p>
            <a:pPr algn="just"/>
            <a:r>
              <a:rPr lang="pl-PL" sz="2800" dirty="0" smtClean="0"/>
              <a:t>Mówimy, że kąt </a:t>
            </a:r>
            <a:r>
              <a:rPr lang="el-GR" sz="2800" dirty="0" smtClean="0"/>
              <a:t>α</a:t>
            </a:r>
            <a:r>
              <a:rPr lang="pl-PL" sz="2800" dirty="0" smtClean="0"/>
              <a:t> jest </a:t>
            </a:r>
            <a:r>
              <a:rPr lang="pl-PL" sz="2800" b="1" dirty="0" smtClean="0"/>
              <a:t>oparty na </a:t>
            </a:r>
            <a:r>
              <a:rPr lang="pl-PL" sz="2800" dirty="0" smtClean="0"/>
              <a:t>tym </a:t>
            </a:r>
            <a:r>
              <a:rPr lang="pl-PL" sz="2800" b="1" dirty="0" smtClean="0"/>
              <a:t>łuku</a:t>
            </a:r>
            <a:r>
              <a:rPr lang="pl-PL" sz="2800" dirty="0" smtClean="0"/>
              <a:t>.</a:t>
            </a:r>
          </a:p>
          <a:p>
            <a:pPr marL="363538" indent="-363538"/>
            <a:endParaRPr lang="pl-PL" sz="2800" dirty="0"/>
          </a:p>
        </p:txBody>
      </p:sp>
      <p:pic>
        <p:nvPicPr>
          <p:cNvPr id="11" name="Obraz 10" descr="rys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2714620"/>
            <a:ext cx="2686050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marR="5670"/>
            <a:r>
              <a:rPr lang="pl-PL" b="1" dirty="0" smtClean="0"/>
              <a:t>KĄT WPISANY.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42910" y="278605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Poniższe rysunki przedstawiają kąty wpisane.</a:t>
            </a:r>
            <a:endParaRPr lang="pl-PL" sz="2800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642910" y="1142984"/>
          <a:ext cx="792961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Kąt mniejszy od 180°, którego wierzchołek leży na okręgu a ramiona przecinają okrąg nazywamy </a:t>
                      </a:r>
                      <a:r>
                        <a:rPr lang="pl-PL" sz="2800" b="1" baseline="0" dirty="0" smtClean="0">
                          <a:solidFill>
                            <a:schemeClr val="tx1"/>
                          </a:solidFill>
                        </a:rPr>
                        <a:t>kątem wpisanym</a:t>
                      </a: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3" name="Obraz 22" descr="rys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643314"/>
            <a:ext cx="5905500" cy="225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pPr marR="5670"/>
            <a:r>
              <a:rPr lang="pl-PL" b="1" dirty="0" smtClean="0"/>
              <a:t>KĄT WPISANY.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28596" y="1357298"/>
            <a:ext cx="8286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Łuk zaznaczony na czerwono leży wewnątrz kąta wpisanego </a:t>
            </a:r>
            <a:r>
              <a:rPr lang="el-GR" sz="2800" dirty="0" smtClean="0"/>
              <a:t>α</a:t>
            </a:r>
            <a:r>
              <a:rPr lang="pl-PL" sz="2800" dirty="0" smtClean="0"/>
              <a:t>.</a:t>
            </a:r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2800" dirty="0" smtClean="0"/>
          </a:p>
          <a:p>
            <a:pPr algn="just"/>
            <a:endParaRPr lang="pl-PL" sz="4400" dirty="0" smtClean="0"/>
          </a:p>
          <a:p>
            <a:pPr algn="just"/>
            <a:r>
              <a:rPr lang="pl-PL" sz="2800" dirty="0" smtClean="0"/>
              <a:t>Mówimy, że kąt wpisany </a:t>
            </a:r>
            <a:r>
              <a:rPr lang="el-GR" sz="2800" dirty="0" smtClean="0"/>
              <a:t>α</a:t>
            </a:r>
            <a:r>
              <a:rPr lang="pl-PL" sz="2800" dirty="0" smtClean="0"/>
              <a:t> jest </a:t>
            </a:r>
            <a:r>
              <a:rPr lang="pl-PL" sz="2800" b="1" dirty="0" smtClean="0"/>
              <a:t>oparty na </a:t>
            </a:r>
            <a:r>
              <a:rPr lang="pl-PL" sz="2800" dirty="0" smtClean="0"/>
              <a:t>tym </a:t>
            </a:r>
            <a:r>
              <a:rPr lang="pl-PL" sz="2800" b="1" dirty="0" smtClean="0"/>
              <a:t>łuku</a:t>
            </a:r>
            <a:r>
              <a:rPr lang="pl-PL" sz="2800" dirty="0" smtClean="0"/>
              <a:t>.</a:t>
            </a:r>
          </a:p>
          <a:p>
            <a:pPr marL="363538" indent="-363538"/>
            <a:endParaRPr lang="pl-PL" sz="2800" dirty="0"/>
          </a:p>
        </p:txBody>
      </p:sp>
      <p:pic>
        <p:nvPicPr>
          <p:cNvPr id="6" name="Obraz 5" descr="rys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428868"/>
            <a:ext cx="2857500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pPr marR="5670"/>
            <a:r>
              <a:rPr lang="pl-PL" sz="4000" b="1" dirty="0" smtClean="0"/>
              <a:t>TWIERDZENIE O KĄCIE ŚRODKOWYM I WPISANYM OPARTYCH NA TYM SAMYM ŁUKU.</a:t>
            </a:r>
            <a:r>
              <a:rPr lang="pl-PL" b="1" baseline="0" dirty="0" smtClean="0">
                <a:latin typeface="Times New Roman"/>
              </a:rPr>
              <a:t/>
            </a:r>
            <a:br>
              <a:rPr lang="pl-PL" b="1" baseline="0" dirty="0" smtClean="0">
                <a:latin typeface="Times New Roman"/>
              </a:rPr>
            </a:b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1928802"/>
          <a:ext cx="792961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Kąt środkowy jest dwa razy większy od kąta wpisanego opartego na tym samym łuku.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Obraz 4" descr="rys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143248"/>
            <a:ext cx="3114675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43000"/>
          </a:xfrm>
        </p:spPr>
        <p:txBody>
          <a:bodyPr>
            <a:normAutofit fontScale="90000"/>
          </a:bodyPr>
          <a:lstStyle/>
          <a:p>
            <a:pPr marR="5670"/>
            <a:r>
              <a:rPr lang="pl-PL" b="1" dirty="0" smtClean="0"/>
              <a:t>TWIERDZENIE O KĄTACH WPISANYCH OPARTYCH NA TYM SAMYM ŁUKU.</a:t>
            </a:r>
            <a:r>
              <a:rPr lang="pl-PL" b="1" baseline="0" dirty="0" smtClean="0">
                <a:latin typeface="Times New Roman"/>
              </a:rPr>
              <a:t/>
            </a:r>
            <a:br>
              <a:rPr lang="pl-PL" b="1" baseline="0" dirty="0" smtClean="0">
                <a:latin typeface="Times New Roman"/>
              </a:rPr>
            </a:b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1928802"/>
          <a:ext cx="792961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500066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l-PL" sz="2800" b="0" baseline="0" dirty="0" smtClean="0">
                          <a:solidFill>
                            <a:schemeClr val="tx1"/>
                          </a:solidFill>
                        </a:rPr>
                        <a:t>Kąty wpisane oparte na tym samym łuku mają równe miary.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Obraz 4" descr="rys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143248"/>
            <a:ext cx="2981325" cy="28575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357554" y="607220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α</a:t>
            </a:r>
            <a:r>
              <a:rPr lang="pl-PL" sz="2800" dirty="0" smtClean="0"/>
              <a:t> = </a:t>
            </a:r>
            <a:r>
              <a:rPr lang="el-GR" sz="2800" dirty="0" smtClean="0"/>
              <a:t>β</a:t>
            </a:r>
            <a:r>
              <a:rPr lang="pl-PL" sz="2800" dirty="0" smtClean="0"/>
              <a:t> = </a:t>
            </a:r>
            <a:r>
              <a:rPr lang="el-GR" sz="2800" dirty="0" smtClean="0"/>
              <a:t>γ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9579</TotalTime>
  <Words>803</Words>
  <Application>Microsoft Office PowerPoint</Application>
  <PresentationFormat>Pokaz na ekranie (4:3)</PresentationFormat>
  <Paragraphs>144</Paragraphs>
  <Slides>22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Materiały pochodzą z Platformy Edukacyjnej Portalu www.szkolnictwo.pl</vt:lpstr>
      <vt:lpstr>„Są rysunki, gdzie matematyka przeczy wszelkiej logice.” </vt:lpstr>
      <vt:lpstr>Slajd 3</vt:lpstr>
      <vt:lpstr>Slajd 4</vt:lpstr>
      <vt:lpstr>KĄT ŚRODKOWY.</vt:lpstr>
      <vt:lpstr>KĄT WPISANY.</vt:lpstr>
      <vt:lpstr>KĄT WPISANY.</vt:lpstr>
      <vt:lpstr>TWIERDZENIE O KĄCIE ŚRODKOWYM I WPISANYM OPARTYCH NA TYM SAMYM ŁUKU. </vt:lpstr>
      <vt:lpstr>TWIERDZENIE O KĄTACH WPISANYCH OPARTYCH NA TYM SAMYM ŁUKU. </vt:lpstr>
      <vt:lpstr>TWIERDZENIE O KĄCIE WPISANYM OPARTYM NA ŚREDNICY (PÓŁOKRĘGU). </vt:lpstr>
      <vt:lpstr>PRZYKŁADY.</vt:lpstr>
      <vt:lpstr>PRZYKŁADY.</vt:lpstr>
      <vt:lpstr>PRZYKŁADY.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  <vt:lpstr>PRZYKŁADOWE ZADANIA.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„Matematyka zawiera w sobie nie tylko prawdę, ale i najwyższe piękno – piękno chłodne i surowe, podobne do piękna rzeźby.”</dc:title>
  <dc:creator>Wolf</dc:creator>
  <cp:lastModifiedBy>xxx</cp:lastModifiedBy>
  <cp:revision>280</cp:revision>
  <dcterms:created xsi:type="dcterms:W3CDTF">2009-07-23T19:53:49Z</dcterms:created>
  <dcterms:modified xsi:type="dcterms:W3CDTF">2010-10-04T11:24:59Z</dcterms:modified>
</cp:coreProperties>
</file>